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393" r:id="rId2"/>
    <p:sldId id="423" r:id="rId3"/>
    <p:sldId id="425" r:id="rId4"/>
    <p:sldId id="427" r:id="rId5"/>
    <p:sldId id="467" r:id="rId6"/>
    <p:sldId id="428" r:id="rId7"/>
    <p:sldId id="430" r:id="rId8"/>
    <p:sldId id="429" r:id="rId9"/>
    <p:sldId id="431" r:id="rId10"/>
    <p:sldId id="265" r:id="rId11"/>
    <p:sldId id="266" r:id="rId12"/>
    <p:sldId id="258" r:id="rId13"/>
    <p:sldId id="259" r:id="rId14"/>
    <p:sldId id="260" r:id="rId15"/>
    <p:sldId id="263" r:id="rId16"/>
    <p:sldId id="298" r:id="rId17"/>
    <p:sldId id="468" r:id="rId18"/>
    <p:sldId id="273" r:id="rId19"/>
    <p:sldId id="274" r:id="rId20"/>
    <p:sldId id="291" r:id="rId21"/>
    <p:sldId id="294" r:id="rId22"/>
    <p:sldId id="296" r:id="rId23"/>
    <p:sldId id="297" r:id="rId24"/>
    <p:sldId id="469" r:id="rId25"/>
    <p:sldId id="267" r:id="rId26"/>
    <p:sldId id="300" r:id="rId27"/>
    <p:sldId id="271" r:id="rId28"/>
    <p:sldId id="275" r:id="rId29"/>
    <p:sldId id="269" r:id="rId30"/>
    <p:sldId id="270" r:id="rId31"/>
    <p:sldId id="261" r:id="rId32"/>
    <p:sldId id="276" r:id="rId33"/>
    <p:sldId id="277" r:id="rId34"/>
    <p:sldId id="279" r:id="rId35"/>
    <p:sldId id="280" r:id="rId36"/>
    <p:sldId id="281" r:id="rId37"/>
    <p:sldId id="282" r:id="rId38"/>
    <p:sldId id="283" r:id="rId39"/>
    <p:sldId id="284" r:id="rId40"/>
    <p:sldId id="285" r:id="rId41"/>
    <p:sldId id="302" r:id="rId42"/>
    <p:sldId id="324" r:id="rId43"/>
    <p:sldId id="325" r:id="rId44"/>
    <p:sldId id="303" r:id="rId45"/>
    <p:sldId id="328" r:id="rId46"/>
    <p:sldId id="326" r:id="rId47"/>
    <p:sldId id="330" r:id="rId48"/>
    <p:sldId id="344" r:id="rId49"/>
    <p:sldId id="47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9B45D-DB65-4F6D-BB8F-9D4F229FC753}"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31B9-B79F-4A83-BAA8-0D7FCA66BA36}" type="slidenum">
              <a:rPr lang="en-US" smtClean="0"/>
              <a:t>‹#›</a:t>
            </a:fld>
            <a:endParaRPr lang="en-US"/>
          </a:p>
        </p:txBody>
      </p:sp>
    </p:spTree>
    <p:extLst>
      <p:ext uri="{BB962C8B-B14F-4D97-AF65-F5344CB8AC3E}">
        <p14:creationId xmlns:p14="http://schemas.microsoft.com/office/powerpoint/2010/main" val="1104708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42875" y="760413"/>
            <a:ext cx="6818313" cy="3836987"/>
          </a:xfrm>
          <a:ln/>
        </p:spPr>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8361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unique colors (3-4)</a:t>
            </a:r>
          </a:p>
        </p:txBody>
      </p:sp>
      <p:sp>
        <p:nvSpPr>
          <p:cNvPr id="4" name="Slide Number Placeholder 3"/>
          <p:cNvSpPr>
            <a:spLocks noGrp="1"/>
          </p:cNvSpPr>
          <p:nvPr>
            <p:ph type="sldNum" sz="quarter" idx="10"/>
          </p:nvPr>
        </p:nvSpPr>
        <p:spPr/>
        <p:txBody>
          <a:bodyPr/>
          <a:lstStyle/>
          <a:p>
            <a:fld id="{8FF38DAD-5F37-4EA5-A798-26ED1E453939}" type="slidenum">
              <a:rPr lang="en-US" smtClean="0"/>
              <a:pPr/>
              <a:t>13</a:t>
            </a:fld>
            <a:endParaRPr lang="en-US"/>
          </a:p>
        </p:txBody>
      </p:sp>
    </p:spTree>
    <p:extLst>
      <p:ext uri="{BB962C8B-B14F-4D97-AF65-F5344CB8AC3E}">
        <p14:creationId xmlns:p14="http://schemas.microsoft.com/office/powerpoint/2010/main" val="1133589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Pca3d2d</a:t>
            </a:r>
            <a:r>
              <a:rPr lang="en-US" baseline="0" dirty="0"/>
              <a:t> in lecture-slides/assets/</a:t>
            </a:r>
            <a:r>
              <a:rPr lang="en-US" baseline="0" dirty="0" err="1"/>
              <a:t>pca</a:t>
            </a:r>
            <a:r>
              <a:rPr lang="en-US" baseline="0" dirty="0"/>
              <a:t>/</a:t>
            </a:r>
          </a:p>
          <a:p>
            <a:endParaRPr lang="en-US" baseline="0" dirty="0"/>
          </a:p>
          <a:p>
            <a:r>
              <a:rPr lang="en-US" baseline="0" dirty="0"/>
              <a:t>Label axes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14</a:t>
            </a:fld>
            <a:endParaRPr lang="en-US"/>
          </a:p>
        </p:txBody>
      </p:sp>
    </p:spTree>
    <p:extLst>
      <p:ext uri="{BB962C8B-B14F-4D97-AF65-F5344CB8AC3E}">
        <p14:creationId xmlns:p14="http://schemas.microsoft.com/office/powerpoint/2010/main" val="612330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numbers to LATEX as well</a:t>
            </a:r>
          </a:p>
        </p:txBody>
      </p:sp>
      <p:sp>
        <p:nvSpPr>
          <p:cNvPr id="4" name="Slide Number Placeholder 3"/>
          <p:cNvSpPr>
            <a:spLocks noGrp="1"/>
          </p:cNvSpPr>
          <p:nvPr>
            <p:ph type="sldNum" sz="quarter" idx="10"/>
          </p:nvPr>
        </p:nvSpPr>
        <p:spPr/>
        <p:txBody>
          <a:bodyPr/>
          <a:lstStyle/>
          <a:p>
            <a:fld id="{8FF38DAD-5F37-4EA5-A798-26ED1E453939}" type="slidenum">
              <a:rPr lang="en-US" smtClean="0"/>
              <a:pPr/>
              <a:t>15</a:t>
            </a:fld>
            <a:endParaRPr lang="en-US"/>
          </a:p>
        </p:txBody>
      </p:sp>
    </p:spTree>
    <p:extLst>
      <p:ext uri="{BB962C8B-B14F-4D97-AF65-F5344CB8AC3E}">
        <p14:creationId xmlns:p14="http://schemas.microsoft.com/office/powerpoint/2010/main" val="579660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8375" eaLnBrk="0" hangingPunct="0">
              <a:defRPr sz="2000">
                <a:solidFill>
                  <a:schemeClr val="tx1"/>
                </a:solidFill>
                <a:latin typeface="Tahoma" charset="0"/>
              </a:defRPr>
            </a:lvl1pPr>
            <a:lvl2pPr marL="742950" indent="-285750" defTabSz="968375" eaLnBrk="0" hangingPunct="0">
              <a:defRPr sz="2000">
                <a:solidFill>
                  <a:schemeClr val="tx1"/>
                </a:solidFill>
                <a:latin typeface="Tahoma" charset="0"/>
              </a:defRPr>
            </a:lvl2pPr>
            <a:lvl3pPr marL="1143000" indent="-228600" defTabSz="968375" eaLnBrk="0" hangingPunct="0">
              <a:defRPr sz="2000">
                <a:solidFill>
                  <a:schemeClr val="tx1"/>
                </a:solidFill>
                <a:latin typeface="Tahoma" charset="0"/>
              </a:defRPr>
            </a:lvl3pPr>
            <a:lvl4pPr marL="1600200" indent="-228600" defTabSz="968375" eaLnBrk="0" hangingPunct="0">
              <a:defRPr sz="2000">
                <a:solidFill>
                  <a:schemeClr val="tx1"/>
                </a:solidFill>
                <a:latin typeface="Tahoma" charset="0"/>
              </a:defRPr>
            </a:lvl4pPr>
            <a:lvl5pPr marL="2057400" indent="-228600" defTabSz="968375" eaLnBrk="0" hangingPunct="0">
              <a:defRPr sz="2000">
                <a:solidFill>
                  <a:schemeClr val="tx1"/>
                </a:solidFill>
                <a:latin typeface="Tahoma" charset="0"/>
              </a:defRPr>
            </a:lvl5pPr>
            <a:lvl6pPr marL="2514600" indent="-228600" defTabSz="968375" eaLnBrk="0" fontAlgn="base" hangingPunct="0">
              <a:spcBef>
                <a:spcPct val="50000"/>
              </a:spcBef>
              <a:spcAft>
                <a:spcPct val="0"/>
              </a:spcAft>
              <a:buClr>
                <a:schemeClr val="tx1"/>
              </a:buClr>
              <a:defRPr sz="2000">
                <a:solidFill>
                  <a:schemeClr val="tx1"/>
                </a:solidFill>
                <a:latin typeface="Tahoma" charset="0"/>
              </a:defRPr>
            </a:lvl6pPr>
            <a:lvl7pPr marL="2971800" indent="-228600" defTabSz="968375" eaLnBrk="0" fontAlgn="base" hangingPunct="0">
              <a:spcBef>
                <a:spcPct val="50000"/>
              </a:spcBef>
              <a:spcAft>
                <a:spcPct val="0"/>
              </a:spcAft>
              <a:buClr>
                <a:schemeClr val="tx1"/>
              </a:buClr>
              <a:defRPr sz="2000">
                <a:solidFill>
                  <a:schemeClr val="tx1"/>
                </a:solidFill>
                <a:latin typeface="Tahoma" charset="0"/>
              </a:defRPr>
            </a:lvl7pPr>
            <a:lvl8pPr marL="3429000" indent="-228600" defTabSz="968375" eaLnBrk="0" fontAlgn="base" hangingPunct="0">
              <a:spcBef>
                <a:spcPct val="50000"/>
              </a:spcBef>
              <a:spcAft>
                <a:spcPct val="0"/>
              </a:spcAft>
              <a:buClr>
                <a:schemeClr val="tx1"/>
              </a:buClr>
              <a:defRPr sz="2000">
                <a:solidFill>
                  <a:schemeClr val="tx1"/>
                </a:solidFill>
                <a:latin typeface="Tahoma" charset="0"/>
              </a:defRPr>
            </a:lvl8pPr>
            <a:lvl9pPr marL="3886200" indent="-228600" defTabSz="968375" eaLnBrk="0" fontAlgn="base" hangingPunct="0">
              <a:spcBef>
                <a:spcPct val="50000"/>
              </a:spcBef>
              <a:spcAft>
                <a:spcPct val="0"/>
              </a:spcAft>
              <a:buClr>
                <a:schemeClr val="tx1"/>
              </a:buClr>
              <a:defRPr sz="2000">
                <a:solidFill>
                  <a:schemeClr val="tx1"/>
                </a:solidFill>
                <a:latin typeface="Tahoma" charset="0"/>
              </a:defRPr>
            </a:lvl9pPr>
          </a:lstStyle>
          <a:p>
            <a:pPr eaLnBrk="1" hangingPunct="1"/>
            <a:fld id="{7EAAE83F-06D7-164F-BFA3-401D1D998D93}" type="slidenum">
              <a:rPr lang="en-US" altLang="en-US" sz="1300"/>
              <a:pPr eaLnBrk="1" hangingPunct="1"/>
              <a:t>33</a:t>
            </a:fld>
            <a:endParaRPr lang="en-US" altLang="en-US" sz="13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en-CA" altLang="en-US">
              <a:latin typeface="Tahoma" charset="0"/>
            </a:endParaRPr>
          </a:p>
        </p:txBody>
      </p:sp>
    </p:spTree>
    <p:extLst>
      <p:ext uri="{BB962C8B-B14F-4D97-AF65-F5344CB8AC3E}">
        <p14:creationId xmlns:p14="http://schemas.microsoft.com/office/powerpoint/2010/main" val="490276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8375" eaLnBrk="0" hangingPunct="0">
              <a:defRPr sz="2000">
                <a:solidFill>
                  <a:schemeClr val="tx1"/>
                </a:solidFill>
                <a:latin typeface="Tahoma" charset="0"/>
              </a:defRPr>
            </a:lvl1pPr>
            <a:lvl2pPr marL="742950" indent="-285750" defTabSz="968375" eaLnBrk="0" hangingPunct="0">
              <a:defRPr sz="2000">
                <a:solidFill>
                  <a:schemeClr val="tx1"/>
                </a:solidFill>
                <a:latin typeface="Tahoma" charset="0"/>
              </a:defRPr>
            </a:lvl2pPr>
            <a:lvl3pPr marL="1143000" indent="-228600" defTabSz="968375" eaLnBrk="0" hangingPunct="0">
              <a:defRPr sz="2000">
                <a:solidFill>
                  <a:schemeClr val="tx1"/>
                </a:solidFill>
                <a:latin typeface="Tahoma" charset="0"/>
              </a:defRPr>
            </a:lvl3pPr>
            <a:lvl4pPr marL="1600200" indent="-228600" defTabSz="968375" eaLnBrk="0" hangingPunct="0">
              <a:defRPr sz="2000">
                <a:solidFill>
                  <a:schemeClr val="tx1"/>
                </a:solidFill>
                <a:latin typeface="Tahoma" charset="0"/>
              </a:defRPr>
            </a:lvl4pPr>
            <a:lvl5pPr marL="2057400" indent="-228600" defTabSz="968375" eaLnBrk="0" hangingPunct="0">
              <a:defRPr sz="2000">
                <a:solidFill>
                  <a:schemeClr val="tx1"/>
                </a:solidFill>
                <a:latin typeface="Tahoma" charset="0"/>
              </a:defRPr>
            </a:lvl5pPr>
            <a:lvl6pPr marL="2514600" indent="-228600" defTabSz="968375" eaLnBrk="0" fontAlgn="base" hangingPunct="0">
              <a:spcBef>
                <a:spcPct val="50000"/>
              </a:spcBef>
              <a:spcAft>
                <a:spcPct val="0"/>
              </a:spcAft>
              <a:buClr>
                <a:schemeClr val="tx1"/>
              </a:buClr>
              <a:defRPr sz="2000">
                <a:solidFill>
                  <a:schemeClr val="tx1"/>
                </a:solidFill>
                <a:latin typeface="Tahoma" charset="0"/>
              </a:defRPr>
            </a:lvl6pPr>
            <a:lvl7pPr marL="2971800" indent="-228600" defTabSz="968375" eaLnBrk="0" fontAlgn="base" hangingPunct="0">
              <a:spcBef>
                <a:spcPct val="50000"/>
              </a:spcBef>
              <a:spcAft>
                <a:spcPct val="0"/>
              </a:spcAft>
              <a:buClr>
                <a:schemeClr val="tx1"/>
              </a:buClr>
              <a:defRPr sz="2000">
                <a:solidFill>
                  <a:schemeClr val="tx1"/>
                </a:solidFill>
                <a:latin typeface="Tahoma" charset="0"/>
              </a:defRPr>
            </a:lvl7pPr>
            <a:lvl8pPr marL="3429000" indent="-228600" defTabSz="968375" eaLnBrk="0" fontAlgn="base" hangingPunct="0">
              <a:spcBef>
                <a:spcPct val="50000"/>
              </a:spcBef>
              <a:spcAft>
                <a:spcPct val="0"/>
              </a:spcAft>
              <a:buClr>
                <a:schemeClr val="tx1"/>
              </a:buClr>
              <a:defRPr sz="2000">
                <a:solidFill>
                  <a:schemeClr val="tx1"/>
                </a:solidFill>
                <a:latin typeface="Tahoma" charset="0"/>
              </a:defRPr>
            </a:lvl8pPr>
            <a:lvl9pPr marL="3886200" indent="-228600" defTabSz="968375" eaLnBrk="0" fontAlgn="base" hangingPunct="0">
              <a:spcBef>
                <a:spcPct val="50000"/>
              </a:spcBef>
              <a:spcAft>
                <a:spcPct val="0"/>
              </a:spcAft>
              <a:buClr>
                <a:schemeClr val="tx1"/>
              </a:buClr>
              <a:defRPr sz="2000">
                <a:solidFill>
                  <a:schemeClr val="tx1"/>
                </a:solidFill>
                <a:latin typeface="Tahoma" charset="0"/>
              </a:defRPr>
            </a:lvl9pPr>
          </a:lstStyle>
          <a:p>
            <a:pPr eaLnBrk="1" hangingPunct="1"/>
            <a:fld id="{7EAAE83F-06D7-164F-BFA3-401D1D998D93}" type="slidenum">
              <a:rPr lang="en-US" altLang="en-US" sz="1300"/>
              <a:pPr eaLnBrk="1" hangingPunct="1"/>
              <a:t>34</a:t>
            </a:fld>
            <a:endParaRPr lang="en-US" altLang="en-US" sz="13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en-CA" altLang="en-US">
              <a:latin typeface="Tahoma" charset="0"/>
            </a:endParaRPr>
          </a:p>
        </p:txBody>
      </p:sp>
    </p:spTree>
    <p:extLst>
      <p:ext uri="{BB962C8B-B14F-4D97-AF65-F5344CB8AC3E}">
        <p14:creationId xmlns:p14="http://schemas.microsoft.com/office/powerpoint/2010/main" val="734753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8375" eaLnBrk="0" hangingPunct="0">
              <a:defRPr sz="2000">
                <a:solidFill>
                  <a:schemeClr val="tx1"/>
                </a:solidFill>
                <a:latin typeface="Tahoma" charset="0"/>
              </a:defRPr>
            </a:lvl1pPr>
            <a:lvl2pPr marL="742950" indent="-285750" defTabSz="968375" eaLnBrk="0" hangingPunct="0">
              <a:defRPr sz="2000">
                <a:solidFill>
                  <a:schemeClr val="tx1"/>
                </a:solidFill>
                <a:latin typeface="Tahoma" charset="0"/>
              </a:defRPr>
            </a:lvl2pPr>
            <a:lvl3pPr marL="1143000" indent="-228600" defTabSz="968375" eaLnBrk="0" hangingPunct="0">
              <a:defRPr sz="2000">
                <a:solidFill>
                  <a:schemeClr val="tx1"/>
                </a:solidFill>
                <a:latin typeface="Tahoma" charset="0"/>
              </a:defRPr>
            </a:lvl3pPr>
            <a:lvl4pPr marL="1600200" indent="-228600" defTabSz="968375" eaLnBrk="0" hangingPunct="0">
              <a:defRPr sz="2000">
                <a:solidFill>
                  <a:schemeClr val="tx1"/>
                </a:solidFill>
                <a:latin typeface="Tahoma" charset="0"/>
              </a:defRPr>
            </a:lvl4pPr>
            <a:lvl5pPr marL="2057400" indent="-228600" defTabSz="968375" eaLnBrk="0" hangingPunct="0">
              <a:defRPr sz="2000">
                <a:solidFill>
                  <a:schemeClr val="tx1"/>
                </a:solidFill>
                <a:latin typeface="Tahoma" charset="0"/>
              </a:defRPr>
            </a:lvl5pPr>
            <a:lvl6pPr marL="2514600" indent="-228600" defTabSz="968375" eaLnBrk="0" fontAlgn="base" hangingPunct="0">
              <a:spcBef>
                <a:spcPct val="50000"/>
              </a:spcBef>
              <a:spcAft>
                <a:spcPct val="0"/>
              </a:spcAft>
              <a:buClr>
                <a:schemeClr val="tx1"/>
              </a:buClr>
              <a:defRPr sz="2000">
                <a:solidFill>
                  <a:schemeClr val="tx1"/>
                </a:solidFill>
                <a:latin typeface="Tahoma" charset="0"/>
              </a:defRPr>
            </a:lvl6pPr>
            <a:lvl7pPr marL="2971800" indent="-228600" defTabSz="968375" eaLnBrk="0" fontAlgn="base" hangingPunct="0">
              <a:spcBef>
                <a:spcPct val="50000"/>
              </a:spcBef>
              <a:spcAft>
                <a:spcPct val="0"/>
              </a:spcAft>
              <a:buClr>
                <a:schemeClr val="tx1"/>
              </a:buClr>
              <a:defRPr sz="2000">
                <a:solidFill>
                  <a:schemeClr val="tx1"/>
                </a:solidFill>
                <a:latin typeface="Tahoma" charset="0"/>
              </a:defRPr>
            </a:lvl7pPr>
            <a:lvl8pPr marL="3429000" indent="-228600" defTabSz="968375" eaLnBrk="0" fontAlgn="base" hangingPunct="0">
              <a:spcBef>
                <a:spcPct val="50000"/>
              </a:spcBef>
              <a:spcAft>
                <a:spcPct val="0"/>
              </a:spcAft>
              <a:buClr>
                <a:schemeClr val="tx1"/>
              </a:buClr>
              <a:defRPr sz="2000">
                <a:solidFill>
                  <a:schemeClr val="tx1"/>
                </a:solidFill>
                <a:latin typeface="Tahoma" charset="0"/>
              </a:defRPr>
            </a:lvl8pPr>
            <a:lvl9pPr marL="3886200" indent="-228600" defTabSz="968375" eaLnBrk="0" fontAlgn="base" hangingPunct="0">
              <a:spcBef>
                <a:spcPct val="50000"/>
              </a:spcBef>
              <a:spcAft>
                <a:spcPct val="0"/>
              </a:spcAft>
              <a:buClr>
                <a:schemeClr val="tx1"/>
              </a:buClr>
              <a:defRPr sz="2000">
                <a:solidFill>
                  <a:schemeClr val="tx1"/>
                </a:solidFill>
                <a:latin typeface="Tahoma" charset="0"/>
              </a:defRPr>
            </a:lvl9pPr>
          </a:lstStyle>
          <a:p>
            <a:pPr eaLnBrk="1" hangingPunct="1"/>
            <a:fld id="{DEFEC94C-76AA-2F43-BAF4-2D9D332DE4E7}" type="slidenum">
              <a:rPr lang="en-US" altLang="en-US" sz="1300"/>
              <a:pPr eaLnBrk="1" hangingPunct="1"/>
              <a:t>35</a:t>
            </a:fld>
            <a:endParaRPr lang="en-US" altLang="en-US" sz="13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en-CA" altLang="en-US">
              <a:latin typeface="Tahoma" charset="0"/>
            </a:endParaRPr>
          </a:p>
        </p:txBody>
      </p:sp>
    </p:spTree>
    <p:extLst>
      <p:ext uri="{BB962C8B-B14F-4D97-AF65-F5344CB8AC3E}">
        <p14:creationId xmlns:p14="http://schemas.microsoft.com/office/powerpoint/2010/main" val="687109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8375" eaLnBrk="0" hangingPunct="0">
              <a:defRPr sz="2000">
                <a:solidFill>
                  <a:schemeClr val="tx1"/>
                </a:solidFill>
                <a:latin typeface="Tahoma" charset="0"/>
              </a:defRPr>
            </a:lvl1pPr>
            <a:lvl2pPr marL="742950" indent="-285750" defTabSz="968375" eaLnBrk="0" hangingPunct="0">
              <a:defRPr sz="2000">
                <a:solidFill>
                  <a:schemeClr val="tx1"/>
                </a:solidFill>
                <a:latin typeface="Tahoma" charset="0"/>
              </a:defRPr>
            </a:lvl2pPr>
            <a:lvl3pPr marL="1143000" indent="-228600" defTabSz="968375" eaLnBrk="0" hangingPunct="0">
              <a:defRPr sz="2000">
                <a:solidFill>
                  <a:schemeClr val="tx1"/>
                </a:solidFill>
                <a:latin typeface="Tahoma" charset="0"/>
              </a:defRPr>
            </a:lvl3pPr>
            <a:lvl4pPr marL="1600200" indent="-228600" defTabSz="968375" eaLnBrk="0" hangingPunct="0">
              <a:defRPr sz="2000">
                <a:solidFill>
                  <a:schemeClr val="tx1"/>
                </a:solidFill>
                <a:latin typeface="Tahoma" charset="0"/>
              </a:defRPr>
            </a:lvl4pPr>
            <a:lvl5pPr marL="2057400" indent="-228600" defTabSz="968375" eaLnBrk="0" hangingPunct="0">
              <a:defRPr sz="2000">
                <a:solidFill>
                  <a:schemeClr val="tx1"/>
                </a:solidFill>
                <a:latin typeface="Tahoma" charset="0"/>
              </a:defRPr>
            </a:lvl5pPr>
            <a:lvl6pPr marL="2514600" indent="-228600" defTabSz="968375" eaLnBrk="0" fontAlgn="base" hangingPunct="0">
              <a:spcBef>
                <a:spcPct val="50000"/>
              </a:spcBef>
              <a:spcAft>
                <a:spcPct val="0"/>
              </a:spcAft>
              <a:buClr>
                <a:schemeClr val="tx1"/>
              </a:buClr>
              <a:defRPr sz="2000">
                <a:solidFill>
                  <a:schemeClr val="tx1"/>
                </a:solidFill>
                <a:latin typeface="Tahoma" charset="0"/>
              </a:defRPr>
            </a:lvl6pPr>
            <a:lvl7pPr marL="2971800" indent="-228600" defTabSz="968375" eaLnBrk="0" fontAlgn="base" hangingPunct="0">
              <a:spcBef>
                <a:spcPct val="50000"/>
              </a:spcBef>
              <a:spcAft>
                <a:spcPct val="0"/>
              </a:spcAft>
              <a:buClr>
                <a:schemeClr val="tx1"/>
              </a:buClr>
              <a:defRPr sz="2000">
                <a:solidFill>
                  <a:schemeClr val="tx1"/>
                </a:solidFill>
                <a:latin typeface="Tahoma" charset="0"/>
              </a:defRPr>
            </a:lvl7pPr>
            <a:lvl8pPr marL="3429000" indent="-228600" defTabSz="968375" eaLnBrk="0" fontAlgn="base" hangingPunct="0">
              <a:spcBef>
                <a:spcPct val="50000"/>
              </a:spcBef>
              <a:spcAft>
                <a:spcPct val="0"/>
              </a:spcAft>
              <a:buClr>
                <a:schemeClr val="tx1"/>
              </a:buClr>
              <a:defRPr sz="2000">
                <a:solidFill>
                  <a:schemeClr val="tx1"/>
                </a:solidFill>
                <a:latin typeface="Tahoma" charset="0"/>
              </a:defRPr>
            </a:lvl8pPr>
            <a:lvl9pPr marL="3886200" indent="-228600" defTabSz="968375" eaLnBrk="0" fontAlgn="base" hangingPunct="0">
              <a:spcBef>
                <a:spcPct val="50000"/>
              </a:spcBef>
              <a:spcAft>
                <a:spcPct val="0"/>
              </a:spcAft>
              <a:buClr>
                <a:schemeClr val="tx1"/>
              </a:buClr>
              <a:defRPr sz="2000">
                <a:solidFill>
                  <a:schemeClr val="tx1"/>
                </a:solidFill>
                <a:latin typeface="Tahoma" charset="0"/>
              </a:defRPr>
            </a:lvl9pPr>
          </a:lstStyle>
          <a:p>
            <a:pPr eaLnBrk="1" hangingPunct="1"/>
            <a:fld id="{B4616123-05BE-9E4A-BB48-02F72961E234}" type="slidenum">
              <a:rPr lang="en-US" altLang="en-US" sz="1300"/>
              <a:pPr eaLnBrk="1" hangingPunct="1"/>
              <a:t>36</a:t>
            </a:fld>
            <a:endParaRPr lang="en-US" altLang="en-US" sz="13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en-CA" altLang="en-US">
              <a:latin typeface="Tahoma" charset="0"/>
            </a:endParaRPr>
          </a:p>
        </p:txBody>
      </p:sp>
    </p:spTree>
    <p:extLst>
      <p:ext uri="{BB962C8B-B14F-4D97-AF65-F5344CB8AC3E}">
        <p14:creationId xmlns:p14="http://schemas.microsoft.com/office/powerpoint/2010/main" val="212549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8375" eaLnBrk="0" hangingPunct="0">
              <a:defRPr sz="2000">
                <a:solidFill>
                  <a:schemeClr val="tx1"/>
                </a:solidFill>
                <a:latin typeface="Tahoma" charset="0"/>
              </a:defRPr>
            </a:lvl1pPr>
            <a:lvl2pPr marL="742950" indent="-285750" defTabSz="968375" eaLnBrk="0" hangingPunct="0">
              <a:defRPr sz="2000">
                <a:solidFill>
                  <a:schemeClr val="tx1"/>
                </a:solidFill>
                <a:latin typeface="Tahoma" charset="0"/>
              </a:defRPr>
            </a:lvl2pPr>
            <a:lvl3pPr marL="1143000" indent="-228600" defTabSz="968375" eaLnBrk="0" hangingPunct="0">
              <a:defRPr sz="2000">
                <a:solidFill>
                  <a:schemeClr val="tx1"/>
                </a:solidFill>
                <a:latin typeface="Tahoma" charset="0"/>
              </a:defRPr>
            </a:lvl3pPr>
            <a:lvl4pPr marL="1600200" indent="-228600" defTabSz="968375" eaLnBrk="0" hangingPunct="0">
              <a:defRPr sz="2000">
                <a:solidFill>
                  <a:schemeClr val="tx1"/>
                </a:solidFill>
                <a:latin typeface="Tahoma" charset="0"/>
              </a:defRPr>
            </a:lvl4pPr>
            <a:lvl5pPr marL="2057400" indent="-228600" defTabSz="968375" eaLnBrk="0" hangingPunct="0">
              <a:defRPr sz="2000">
                <a:solidFill>
                  <a:schemeClr val="tx1"/>
                </a:solidFill>
                <a:latin typeface="Tahoma" charset="0"/>
              </a:defRPr>
            </a:lvl5pPr>
            <a:lvl6pPr marL="2514600" indent="-228600" defTabSz="968375" eaLnBrk="0" fontAlgn="base" hangingPunct="0">
              <a:spcBef>
                <a:spcPct val="50000"/>
              </a:spcBef>
              <a:spcAft>
                <a:spcPct val="0"/>
              </a:spcAft>
              <a:buClr>
                <a:schemeClr val="tx1"/>
              </a:buClr>
              <a:defRPr sz="2000">
                <a:solidFill>
                  <a:schemeClr val="tx1"/>
                </a:solidFill>
                <a:latin typeface="Tahoma" charset="0"/>
              </a:defRPr>
            </a:lvl6pPr>
            <a:lvl7pPr marL="2971800" indent="-228600" defTabSz="968375" eaLnBrk="0" fontAlgn="base" hangingPunct="0">
              <a:spcBef>
                <a:spcPct val="50000"/>
              </a:spcBef>
              <a:spcAft>
                <a:spcPct val="0"/>
              </a:spcAft>
              <a:buClr>
                <a:schemeClr val="tx1"/>
              </a:buClr>
              <a:defRPr sz="2000">
                <a:solidFill>
                  <a:schemeClr val="tx1"/>
                </a:solidFill>
                <a:latin typeface="Tahoma" charset="0"/>
              </a:defRPr>
            </a:lvl7pPr>
            <a:lvl8pPr marL="3429000" indent="-228600" defTabSz="968375" eaLnBrk="0" fontAlgn="base" hangingPunct="0">
              <a:spcBef>
                <a:spcPct val="50000"/>
              </a:spcBef>
              <a:spcAft>
                <a:spcPct val="0"/>
              </a:spcAft>
              <a:buClr>
                <a:schemeClr val="tx1"/>
              </a:buClr>
              <a:defRPr sz="2000">
                <a:solidFill>
                  <a:schemeClr val="tx1"/>
                </a:solidFill>
                <a:latin typeface="Tahoma" charset="0"/>
              </a:defRPr>
            </a:lvl8pPr>
            <a:lvl9pPr marL="3886200" indent="-228600" defTabSz="968375" eaLnBrk="0" fontAlgn="base" hangingPunct="0">
              <a:spcBef>
                <a:spcPct val="50000"/>
              </a:spcBef>
              <a:spcAft>
                <a:spcPct val="0"/>
              </a:spcAft>
              <a:buClr>
                <a:schemeClr val="tx1"/>
              </a:buClr>
              <a:defRPr sz="2000">
                <a:solidFill>
                  <a:schemeClr val="tx1"/>
                </a:solidFill>
                <a:latin typeface="Tahoma" charset="0"/>
              </a:defRPr>
            </a:lvl9pPr>
          </a:lstStyle>
          <a:p>
            <a:pPr eaLnBrk="1" hangingPunct="1"/>
            <a:fld id="{4D10DB9B-EAA3-BE49-A94F-8E50677F6ED2}" type="slidenum">
              <a:rPr lang="en-US" altLang="en-US" sz="1300"/>
              <a:pPr eaLnBrk="1" hangingPunct="1"/>
              <a:t>37</a:t>
            </a:fld>
            <a:endParaRPr lang="en-US" altLang="en-US" sz="13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en-CA" altLang="en-US">
              <a:latin typeface="Tahoma" charset="0"/>
            </a:endParaRPr>
          </a:p>
        </p:txBody>
      </p:sp>
    </p:spTree>
    <p:extLst>
      <p:ext uri="{BB962C8B-B14F-4D97-AF65-F5344CB8AC3E}">
        <p14:creationId xmlns:p14="http://schemas.microsoft.com/office/powerpoint/2010/main" val="972757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8375" eaLnBrk="0" hangingPunct="0">
              <a:defRPr sz="2000">
                <a:solidFill>
                  <a:schemeClr val="tx1"/>
                </a:solidFill>
                <a:latin typeface="Tahoma" charset="0"/>
              </a:defRPr>
            </a:lvl1pPr>
            <a:lvl2pPr marL="742950" indent="-285750" defTabSz="968375" eaLnBrk="0" hangingPunct="0">
              <a:defRPr sz="2000">
                <a:solidFill>
                  <a:schemeClr val="tx1"/>
                </a:solidFill>
                <a:latin typeface="Tahoma" charset="0"/>
              </a:defRPr>
            </a:lvl2pPr>
            <a:lvl3pPr marL="1143000" indent="-228600" defTabSz="968375" eaLnBrk="0" hangingPunct="0">
              <a:defRPr sz="2000">
                <a:solidFill>
                  <a:schemeClr val="tx1"/>
                </a:solidFill>
                <a:latin typeface="Tahoma" charset="0"/>
              </a:defRPr>
            </a:lvl3pPr>
            <a:lvl4pPr marL="1600200" indent="-228600" defTabSz="968375" eaLnBrk="0" hangingPunct="0">
              <a:defRPr sz="2000">
                <a:solidFill>
                  <a:schemeClr val="tx1"/>
                </a:solidFill>
                <a:latin typeface="Tahoma" charset="0"/>
              </a:defRPr>
            </a:lvl4pPr>
            <a:lvl5pPr marL="2057400" indent="-228600" defTabSz="968375" eaLnBrk="0" hangingPunct="0">
              <a:defRPr sz="2000">
                <a:solidFill>
                  <a:schemeClr val="tx1"/>
                </a:solidFill>
                <a:latin typeface="Tahoma" charset="0"/>
              </a:defRPr>
            </a:lvl5pPr>
            <a:lvl6pPr marL="2514600" indent="-228600" defTabSz="968375" eaLnBrk="0" fontAlgn="base" hangingPunct="0">
              <a:spcBef>
                <a:spcPct val="50000"/>
              </a:spcBef>
              <a:spcAft>
                <a:spcPct val="0"/>
              </a:spcAft>
              <a:buClr>
                <a:schemeClr val="tx1"/>
              </a:buClr>
              <a:defRPr sz="2000">
                <a:solidFill>
                  <a:schemeClr val="tx1"/>
                </a:solidFill>
                <a:latin typeface="Tahoma" charset="0"/>
              </a:defRPr>
            </a:lvl6pPr>
            <a:lvl7pPr marL="2971800" indent="-228600" defTabSz="968375" eaLnBrk="0" fontAlgn="base" hangingPunct="0">
              <a:spcBef>
                <a:spcPct val="50000"/>
              </a:spcBef>
              <a:spcAft>
                <a:spcPct val="0"/>
              </a:spcAft>
              <a:buClr>
                <a:schemeClr val="tx1"/>
              </a:buClr>
              <a:defRPr sz="2000">
                <a:solidFill>
                  <a:schemeClr val="tx1"/>
                </a:solidFill>
                <a:latin typeface="Tahoma" charset="0"/>
              </a:defRPr>
            </a:lvl7pPr>
            <a:lvl8pPr marL="3429000" indent="-228600" defTabSz="968375" eaLnBrk="0" fontAlgn="base" hangingPunct="0">
              <a:spcBef>
                <a:spcPct val="50000"/>
              </a:spcBef>
              <a:spcAft>
                <a:spcPct val="0"/>
              </a:spcAft>
              <a:buClr>
                <a:schemeClr val="tx1"/>
              </a:buClr>
              <a:defRPr sz="2000">
                <a:solidFill>
                  <a:schemeClr val="tx1"/>
                </a:solidFill>
                <a:latin typeface="Tahoma" charset="0"/>
              </a:defRPr>
            </a:lvl8pPr>
            <a:lvl9pPr marL="3886200" indent="-228600" defTabSz="968375" eaLnBrk="0" fontAlgn="base" hangingPunct="0">
              <a:spcBef>
                <a:spcPct val="50000"/>
              </a:spcBef>
              <a:spcAft>
                <a:spcPct val="0"/>
              </a:spcAft>
              <a:buClr>
                <a:schemeClr val="tx1"/>
              </a:buClr>
              <a:defRPr sz="2000">
                <a:solidFill>
                  <a:schemeClr val="tx1"/>
                </a:solidFill>
                <a:latin typeface="Tahoma" charset="0"/>
              </a:defRPr>
            </a:lvl9pPr>
          </a:lstStyle>
          <a:p>
            <a:pPr eaLnBrk="1" hangingPunct="1"/>
            <a:fld id="{8F332A0A-4BB0-1147-A003-0E18D2AAD6F0}" type="slidenum">
              <a:rPr lang="en-US" altLang="en-US" sz="1300"/>
              <a:pPr eaLnBrk="1" hangingPunct="1"/>
              <a:t>38</a:t>
            </a:fld>
            <a:endParaRPr lang="en-US" altLang="en-US" sz="13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en-CA" altLang="en-US">
              <a:latin typeface="Tahoma" charset="0"/>
            </a:endParaRPr>
          </a:p>
        </p:txBody>
      </p:sp>
    </p:spTree>
    <p:extLst>
      <p:ext uri="{BB962C8B-B14F-4D97-AF65-F5344CB8AC3E}">
        <p14:creationId xmlns:p14="http://schemas.microsoft.com/office/powerpoint/2010/main" val="1627826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8375" eaLnBrk="0" hangingPunct="0">
              <a:defRPr sz="2000">
                <a:solidFill>
                  <a:schemeClr val="tx1"/>
                </a:solidFill>
                <a:latin typeface="Tahoma" charset="0"/>
              </a:defRPr>
            </a:lvl1pPr>
            <a:lvl2pPr marL="742950" indent="-285750" defTabSz="968375" eaLnBrk="0" hangingPunct="0">
              <a:defRPr sz="2000">
                <a:solidFill>
                  <a:schemeClr val="tx1"/>
                </a:solidFill>
                <a:latin typeface="Tahoma" charset="0"/>
              </a:defRPr>
            </a:lvl2pPr>
            <a:lvl3pPr marL="1143000" indent="-228600" defTabSz="968375" eaLnBrk="0" hangingPunct="0">
              <a:defRPr sz="2000">
                <a:solidFill>
                  <a:schemeClr val="tx1"/>
                </a:solidFill>
                <a:latin typeface="Tahoma" charset="0"/>
              </a:defRPr>
            </a:lvl3pPr>
            <a:lvl4pPr marL="1600200" indent="-228600" defTabSz="968375" eaLnBrk="0" hangingPunct="0">
              <a:defRPr sz="2000">
                <a:solidFill>
                  <a:schemeClr val="tx1"/>
                </a:solidFill>
                <a:latin typeface="Tahoma" charset="0"/>
              </a:defRPr>
            </a:lvl4pPr>
            <a:lvl5pPr marL="2057400" indent="-228600" defTabSz="968375" eaLnBrk="0" hangingPunct="0">
              <a:defRPr sz="2000">
                <a:solidFill>
                  <a:schemeClr val="tx1"/>
                </a:solidFill>
                <a:latin typeface="Tahoma" charset="0"/>
              </a:defRPr>
            </a:lvl5pPr>
            <a:lvl6pPr marL="2514600" indent="-228600" defTabSz="968375" eaLnBrk="0" fontAlgn="base" hangingPunct="0">
              <a:spcBef>
                <a:spcPct val="50000"/>
              </a:spcBef>
              <a:spcAft>
                <a:spcPct val="0"/>
              </a:spcAft>
              <a:buClr>
                <a:schemeClr val="tx1"/>
              </a:buClr>
              <a:defRPr sz="2000">
                <a:solidFill>
                  <a:schemeClr val="tx1"/>
                </a:solidFill>
                <a:latin typeface="Tahoma" charset="0"/>
              </a:defRPr>
            </a:lvl6pPr>
            <a:lvl7pPr marL="2971800" indent="-228600" defTabSz="968375" eaLnBrk="0" fontAlgn="base" hangingPunct="0">
              <a:spcBef>
                <a:spcPct val="50000"/>
              </a:spcBef>
              <a:spcAft>
                <a:spcPct val="0"/>
              </a:spcAft>
              <a:buClr>
                <a:schemeClr val="tx1"/>
              </a:buClr>
              <a:defRPr sz="2000">
                <a:solidFill>
                  <a:schemeClr val="tx1"/>
                </a:solidFill>
                <a:latin typeface="Tahoma" charset="0"/>
              </a:defRPr>
            </a:lvl7pPr>
            <a:lvl8pPr marL="3429000" indent="-228600" defTabSz="968375" eaLnBrk="0" fontAlgn="base" hangingPunct="0">
              <a:spcBef>
                <a:spcPct val="50000"/>
              </a:spcBef>
              <a:spcAft>
                <a:spcPct val="0"/>
              </a:spcAft>
              <a:buClr>
                <a:schemeClr val="tx1"/>
              </a:buClr>
              <a:defRPr sz="2000">
                <a:solidFill>
                  <a:schemeClr val="tx1"/>
                </a:solidFill>
                <a:latin typeface="Tahoma" charset="0"/>
              </a:defRPr>
            </a:lvl8pPr>
            <a:lvl9pPr marL="3886200" indent="-228600" defTabSz="968375" eaLnBrk="0" fontAlgn="base" hangingPunct="0">
              <a:spcBef>
                <a:spcPct val="50000"/>
              </a:spcBef>
              <a:spcAft>
                <a:spcPct val="0"/>
              </a:spcAft>
              <a:buClr>
                <a:schemeClr val="tx1"/>
              </a:buClr>
              <a:defRPr sz="2000">
                <a:solidFill>
                  <a:schemeClr val="tx1"/>
                </a:solidFill>
                <a:latin typeface="Tahoma" charset="0"/>
              </a:defRPr>
            </a:lvl9pPr>
          </a:lstStyle>
          <a:p>
            <a:pPr eaLnBrk="1" hangingPunct="1"/>
            <a:fld id="{FF1CDAA7-5920-1046-A662-4FDB2FD363EF}" type="slidenum">
              <a:rPr lang="en-US" altLang="en-US" sz="1300"/>
              <a:pPr eaLnBrk="1" hangingPunct="1"/>
              <a:t>39</a:t>
            </a:fld>
            <a:endParaRPr lang="en-US" altLang="en-US" sz="13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en-CA" altLang="en-US">
              <a:latin typeface="Tahoma" charset="0"/>
            </a:endParaRPr>
          </a:p>
        </p:txBody>
      </p:sp>
    </p:spTree>
    <p:extLst>
      <p:ext uri="{BB962C8B-B14F-4D97-AF65-F5344CB8AC3E}">
        <p14:creationId xmlns:p14="http://schemas.microsoft.com/office/powerpoint/2010/main" val="154661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defTabSz="815462">
              <a:lnSpc>
                <a:spcPct val="150000"/>
              </a:lnSpc>
              <a:defRPr/>
            </a:pPr>
            <a:r>
              <a:rPr lang="en-US" sz="1200" dirty="0"/>
              <a:t>K-means clustering is an unsupervised machine learning technique. The main goal of the algorithm is to group the data observations into k clusters, where each observation belongs to the cluster with the nearest mean.</a:t>
            </a:r>
          </a:p>
          <a:p>
            <a:pPr>
              <a:spcAft>
                <a:spcPts val="535"/>
              </a:spcAft>
            </a:pPr>
            <a:r>
              <a:rPr lang="en-GB" dirty="0"/>
              <a:t>A cluster’s </a:t>
            </a:r>
            <a:r>
              <a:rPr lang="en-US" noProof="0" dirty="0"/>
              <a:t>center</a:t>
            </a:r>
            <a:r>
              <a:rPr lang="en-GB" dirty="0"/>
              <a:t> is the centroid. The figure shown plots of the partition of a data set into five clusters, with the cluster centroids shown as crosses.</a:t>
            </a:r>
            <a:endParaRPr lang="en-GB" sz="1200" dirty="0">
              <a:cs typeface="Arial" panose="020B0604020202020204" pitchFamily="34" charset="0"/>
            </a:endParaRP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527852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8375" eaLnBrk="0" hangingPunct="0">
              <a:defRPr sz="2000">
                <a:solidFill>
                  <a:schemeClr val="tx1"/>
                </a:solidFill>
                <a:latin typeface="Tahoma" charset="0"/>
              </a:defRPr>
            </a:lvl1pPr>
            <a:lvl2pPr marL="742950" indent="-285750" defTabSz="968375" eaLnBrk="0" hangingPunct="0">
              <a:defRPr sz="2000">
                <a:solidFill>
                  <a:schemeClr val="tx1"/>
                </a:solidFill>
                <a:latin typeface="Tahoma" charset="0"/>
              </a:defRPr>
            </a:lvl2pPr>
            <a:lvl3pPr marL="1143000" indent="-228600" defTabSz="968375" eaLnBrk="0" hangingPunct="0">
              <a:defRPr sz="2000">
                <a:solidFill>
                  <a:schemeClr val="tx1"/>
                </a:solidFill>
                <a:latin typeface="Tahoma" charset="0"/>
              </a:defRPr>
            </a:lvl3pPr>
            <a:lvl4pPr marL="1600200" indent="-228600" defTabSz="968375" eaLnBrk="0" hangingPunct="0">
              <a:defRPr sz="2000">
                <a:solidFill>
                  <a:schemeClr val="tx1"/>
                </a:solidFill>
                <a:latin typeface="Tahoma" charset="0"/>
              </a:defRPr>
            </a:lvl4pPr>
            <a:lvl5pPr marL="2057400" indent="-228600" defTabSz="968375" eaLnBrk="0" hangingPunct="0">
              <a:defRPr sz="2000">
                <a:solidFill>
                  <a:schemeClr val="tx1"/>
                </a:solidFill>
                <a:latin typeface="Tahoma" charset="0"/>
              </a:defRPr>
            </a:lvl5pPr>
            <a:lvl6pPr marL="2514600" indent="-228600" defTabSz="968375" eaLnBrk="0" fontAlgn="base" hangingPunct="0">
              <a:spcBef>
                <a:spcPct val="50000"/>
              </a:spcBef>
              <a:spcAft>
                <a:spcPct val="0"/>
              </a:spcAft>
              <a:buClr>
                <a:schemeClr val="tx1"/>
              </a:buClr>
              <a:defRPr sz="2000">
                <a:solidFill>
                  <a:schemeClr val="tx1"/>
                </a:solidFill>
                <a:latin typeface="Tahoma" charset="0"/>
              </a:defRPr>
            </a:lvl6pPr>
            <a:lvl7pPr marL="2971800" indent="-228600" defTabSz="968375" eaLnBrk="0" fontAlgn="base" hangingPunct="0">
              <a:spcBef>
                <a:spcPct val="50000"/>
              </a:spcBef>
              <a:spcAft>
                <a:spcPct val="0"/>
              </a:spcAft>
              <a:buClr>
                <a:schemeClr val="tx1"/>
              </a:buClr>
              <a:defRPr sz="2000">
                <a:solidFill>
                  <a:schemeClr val="tx1"/>
                </a:solidFill>
                <a:latin typeface="Tahoma" charset="0"/>
              </a:defRPr>
            </a:lvl7pPr>
            <a:lvl8pPr marL="3429000" indent="-228600" defTabSz="968375" eaLnBrk="0" fontAlgn="base" hangingPunct="0">
              <a:spcBef>
                <a:spcPct val="50000"/>
              </a:spcBef>
              <a:spcAft>
                <a:spcPct val="0"/>
              </a:spcAft>
              <a:buClr>
                <a:schemeClr val="tx1"/>
              </a:buClr>
              <a:defRPr sz="2000">
                <a:solidFill>
                  <a:schemeClr val="tx1"/>
                </a:solidFill>
                <a:latin typeface="Tahoma" charset="0"/>
              </a:defRPr>
            </a:lvl8pPr>
            <a:lvl9pPr marL="3886200" indent="-228600" defTabSz="968375" eaLnBrk="0" fontAlgn="base" hangingPunct="0">
              <a:spcBef>
                <a:spcPct val="50000"/>
              </a:spcBef>
              <a:spcAft>
                <a:spcPct val="0"/>
              </a:spcAft>
              <a:buClr>
                <a:schemeClr val="tx1"/>
              </a:buClr>
              <a:defRPr sz="2000">
                <a:solidFill>
                  <a:schemeClr val="tx1"/>
                </a:solidFill>
                <a:latin typeface="Tahoma" charset="0"/>
              </a:defRPr>
            </a:lvl9pPr>
          </a:lstStyle>
          <a:p>
            <a:pPr eaLnBrk="1" hangingPunct="1"/>
            <a:fld id="{1146E4B3-811F-3343-AB6C-927933426E20}" type="slidenum">
              <a:rPr lang="en-US" altLang="en-US" sz="1300"/>
              <a:pPr eaLnBrk="1" hangingPunct="1"/>
              <a:t>40</a:t>
            </a:fld>
            <a:endParaRPr lang="en-US" altLang="en-US" sz="13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en-CA" altLang="en-US">
              <a:latin typeface="Tahoma" charset="0"/>
            </a:endParaRPr>
          </a:p>
        </p:txBody>
      </p:sp>
    </p:spTree>
    <p:extLst>
      <p:ext uri="{BB962C8B-B14F-4D97-AF65-F5344CB8AC3E}">
        <p14:creationId xmlns:p14="http://schemas.microsoft.com/office/powerpoint/2010/main" val="70042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marL="0" indent="0" defTabSz="815462">
              <a:lnSpc>
                <a:spcPct val="150000"/>
              </a:lnSpc>
              <a:buFont typeface="Arial" panose="020B0604020202020204" pitchFamily="34" charset="0"/>
              <a:buNone/>
              <a:defRPr/>
            </a:pPr>
            <a:r>
              <a:rPr lang="en-US" sz="1200" dirty="0"/>
              <a:t>Examples of applications include:</a:t>
            </a:r>
          </a:p>
          <a:p>
            <a:pPr marL="254832" indent="-254832" defTabSz="815462">
              <a:lnSpc>
                <a:spcPct val="150000"/>
              </a:lnSpc>
              <a:buFont typeface="Arial" panose="020B0604020202020204" pitchFamily="34" charset="0"/>
              <a:buChar char="•"/>
              <a:defRPr/>
            </a:pPr>
            <a:r>
              <a:rPr lang="en-US" sz="1200" dirty="0"/>
              <a:t>Customer segmentation: </a:t>
            </a:r>
            <a:r>
              <a:rPr lang="en-GB" dirty="0"/>
              <a:t>Imagine that you are the owner of electronics store. You want to understand preferences of your clients to expand your business. It is not possible to look at each client’s purchase details to find a good marketing strategy. But, you can group the details into, for example, five groups based on their purchasing habits. Then, you start building your marketing strategy for each group.</a:t>
            </a:r>
            <a:endParaRPr lang="en-US" dirty="0"/>
          </a:p>
          <a:p>
            <a:pPr marL="254832" indent="-254832">
              <a:buFont typeface="Arial" panose="020B0604020202020204" pitchFamily="34" charset="0"/>
              <a:buChar char="•"/>
            </a:pPr>
            <a:r>
              <a:rPr lang="en-US" sz="1200" dirty="0"/>
              <a:t>Image segmentation and compression: The process of partitioning a digital image into multiple segments (sets of pixels) to simplify and change the representation of an image into something that is more meaningful and easier to analyze.</a:t>
            </a:r>
            <a:r>
              <a:rPr lang="en-GB" sz="1200" dirty="0"/>
              <a:t> To achieve this task, we need a process that assigns a label to every pixel in an image such that pixels with the same label share certain features. The image in this slide is segmented and compressed into three regions by using k-means clustering. With smaller number of clusters, it provides more image compression but at the expense of less image quality.</a:t>
            </a:r>
            <a:endParaRPr lang="en-US" sz="1200" dirty="0"/>
          </a:p>
          <a:p>
            <a:pPr marL="254832" indent="-254832">
              <a:buFont typeface="Arial" panose="020B0604020202020204" pitchFamily="34" charset="0"/>
              <a:buChar char="•"/>
            </a:pPr>
            <a:r>
              <a:rPr lang="en-US" sz="1200" dirty="0"/>
              <a:t>Recommendation systems: </a:t>
            </a:r>
            <a:r>
              <a:rPr lang="en-GB" sz="1200" dirty="0"/>
              <a:t>These systems help you find users with the same preferences to build better recommendation systems.</a:t>
            </a:r>
            <a:endParaRPr lang="en-US" sz="1200" dirty="0"/>
          </a:p>
          <a:p>
            <a:pPr defTabSz="815462">
              <a:lnSpc>
                <a:spcPct val="150000"/>
              </a:lnSpc>
              <a:defRPr/>
            </a:pPr>
            <a:r>
              <a:rPr lang="en-US" sz="1200" b="1" dirty="0"/>
              <a:t>References</a:t>
            </a:r>
            <a:r>
              <a:rPr lang="en-US" sz="1200" dirty="0"/>
              <a:t>:</a:t>
            </a:r>
          </a:p>
          <a:p>
            <a:pPr defTabSz="815462">
              <a:lnSpc>
                <a:spcPct val="150000"/>
              </a:lnSpc>
              <a:defRPr/>
            </a:pPr>
            <a:r>
              <a:rPr lang="en-US" sz="1200" dirty="0"/>
              <a:t>https://www.mathworks.com/help/examples/images/win64/SegmentGrayscaleImageUsingKMeansClusteringExample_02.png</a:t>
            </a:r>
            <a:br>
              <a:rPr lang="en-US" sz="1200" dirty="0"/>
            </a:br>
            <a:r>
              <a:rPr lang="en-US" sz="1200" dirty="0"/>
              <a:t>https://www.mathworks.com/help/examples/images/win64/SegmentGrayscaleImageUsingKMeansClusteringExample_01.png</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236718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Assume that you have the data points that are show in the figure. Your goal is to cluster each data point into one of two groups. Thus, the cluster size is 2. C1 and C2 represent these two clusters.</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568633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spcAft>
                <a:spcPts val="600"/>
              </a:spcAft>
            </a:pPr>
            <a:r>
              <a:rPr lang="en-US" dirty="0"/>
              <a:t>Assume initial centroids are C1, point (1,1) and C2, point (2,1)</a:t>
            </a:r>
          </a:p>
        </p:txBody>
      </p:sp>
      <p:sp>
        <p:nvSpPr>
          <p:cNvPr id="2" name="Footer Placeholder 1"/>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2018, 2022</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23860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r>
              <a:rPr lang="en-US" sz="1200" dirty="0"/>
              <a:t>To compute the centroid of a cluster, use an iterative process where each point is examined and you determine whether it belongs to a specific cluster. Then, you compute the new centroid by using the mean of all points.</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984231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As you see, the new points in red are the new centroids. We apply another iteration to find a better centroid that represents each cluster.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95787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Now, we examine each point again against the centroid by </a:t>
            </a:r>
            <a:r>
              <a:rPr lang="en-US" u="none" dirty="0"/>
              <a:t>using Euclidian distance and calculate the new centroids (C1 and C2).</a:t>
            </a:r>
            <a:endParaRPr lang="en-GB" sz="1200" dirty="0">
              <a:cs typeface="Arial" panose="020B0604020202020204" pitchFamily="34" charset="0"/>
            </a:endParaRP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1841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As you see, the new red centroids represent the </a:t>
            </a:r>
            <a:r>
              <a:rPr lang="en-US" sz="1200" dirty="0">
                <a:cs typeface="Arial" panose="020B0604020202020204" pitchFamily="34" charset="0"/>
              </a:rPr>
              <a:t>centers</a:t>
            </a:r>
            <a:r>
              <a:rPr lang="en-GB" sz="1200" dirty="0">
                <a:cs typeface="Arial" panose="020B0604020202020204" pitchFamily="34" charset="0"/>
              </a:rPr>
              <a:t> of the two clusters. The algorithm stops when the centroids do not change or change slightly, or if a maximum number of iterations are defined.</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08011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4/10/2023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4785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969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8699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75635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3727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5198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994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6697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727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3151" y="0"/>
            <a:ext cx="1848849" cy="1307054"/>
          </a:xfrm>
          <a:prstGeom prst="rect">
            <a:avLst/>
          </a:prstGeom>
        </p:spPr>
      </p:pic>
    </p:spTree>
    <p:extLst>
      <p:ext uri="{BB962C8B-B14F-4D97-AF65-F5344CB8AC3E}">
        <p14:creationId xmlns:p14="http://schemas.microsoft.com/office/powerpoint/2010/main" val="37085774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4#目标">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0" marR="0" indent="0" algn="just" defTabSz="914034" rtl="0" eaLnBrk="1" fontAlgn="ctr" latinLnBrk="0" hangingPunct="1">
              <a:lnSpc>
                <a:spcPct val="140000"/>
              </a:lnSpc>
              <a:spcBef>
                <a:spcPts val="792"/>
              </a:spcBef>
              <a:spcAft>
                <a:spcPts val="0"/>
              </a:spcAft>
              <a:buClrTx/>
              <a:buSzPct val="50000"/>
              <a:buFont typeface="Wingdings" panose="05000000000000000000" pitchFamily="2" charset="2"/>
              <a:buNone/>
              <a:tabLst/>
              <a:defRPr kumimoji="0" lang="en-US" altLang="zh-CN" sz="2200" b="0" i="0" u="none" strike="noStrike" kern="0" cap="none" spc="0" normalizeH="0" baseline="0" noProof="0" smtClean="0">
                <a:ln>
                  <a:noFill/>
                </a:ln>
                <a:solidFill>
                  <a:srgbClr val="000000"/>
                </a:solidFill>
                <a:effectLst/>
                <a:uLnTx/>
                <a:uFillTx/>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marL="302279" marR="0" lvl="0" indent="-302279" algn="just" defTabSz="914034" rtl="0" eaLnBrk="1" fontAlgn="ctr" latinLnBrk="0" hangingPunct="1">
              <a:lnSpc>
                <a:spcPct val="140000"/>
              </a:lnSpc>
              <a:spcBef>
                <a:spcPts val="792"/>
              </a:spcBef>
              <a:spcAft>
                <a:spcPts val="0"/>
              </a:spcAft>
              <a:buClrTx/>
              <a:buSzPct val="50000"/>
              <a:buFont typeface="Wingdings" panose="05000000000000000000" pitchFamily="2" charset="2"/>
              <a:buChar char="l"/>
              <a:tabLst/>
              <a:defRPr/>
            </a:pPr>
            <a:r>
              <a:rPr kumimoji="0" lang="en-US" altLang="zh-CN" sz="2200" b="0" i="0" u="none" strike="noStrike" kern="0" cap="none" spc="0" normalizeH="0" baseline="0" noProof="0" dirty="0">
                <a:ln>
                  <a:noFill/>
                </a:ln>
                <a:solidFill>
                  <a:srgbClr val="000000"/>
                </a:solidFill>
                <a:effectLst/>
                <a:uLnTx/>
                <a:uFillTx/>
                <a:latin typeface="+mn-lt"/>
                <a:ea typeface="+mn-ea"/>
                <a:cs typeface="+mn-cs"/>
              </a:rPr>
              <a:t>On completion of this course, you will be able to:</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3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2576346" cy="707886"/>
          </a:xfrm>
          <a:prstGeom prst="rect">
            <a:avLst/>
          </a:prstGeom>
          <a:noFill/>
        </p:spPr>
        <p:txBody>
          <a:bodyPr wrap="none" rtlCol="0">
            <a:spAutoFit/>
          </a:bodyPr>
          <a:lstStyle/>
          <a:p>
            <a:pPr lvl="0" fontAlgn="ctr"/>
            <a:r>
              <a:rPr lang="en-US" altLang="zh-CN" sz="400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Objectives</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8804" y="0"/>
            <a:ext cx="1803196" cy="1274780"/>
          </a:xfrm>
          <a:prstGeom prst="rect">
            <a:avLst/>
          </a:prstGeom>
        </p:spPr>
      </p:pic>
    </p:spTree>
    <p:extLst>
      <p:ext uri="{BB962C8B-B14F-4D97-AF65-F5344CB8AC3E}">
        <p14:creationId xmlns:p14="http://schemas.microsoft.com/office/powerpoint/2010/main" val="1544303489"/>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88278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5#目录">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016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2252540" cy="707886"/>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algn="l" defTabSz="1001624" eaLnBrk="0" fontAlgn="ctr" hangingPunct="0"/>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Contents</a:t>
            </a:r>
          </a:p>
        </p:txBody>
      </p:sp>
    </p:spTree>
    <p:extLst>
      <p:ext uri="{BB962C8B-B14F-4D97-AF65-F5344CB8AC3E}">
        <p14:creationId xmlns:p14="http://schemas.microsoft.com/office/powerpoint/2010/main" val="810265188"/>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731838" y="447468"/>
            <a:ext cx="10728325" cy="497095"/>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
        <p:nvSpPr>
          <p:cNvPr id="9" name="文本占位符 6"/>
          <p:cNvSpPr>
            <a:spLocks noGrp="1"/>
          </p:cNvSpPr>
          <p:nvPr>
            <p:ph type="body" sz="quarter" idx="10" hasCustomPrompt="1"/>
          </p:nvPr>
        </p:nvSpPr>
        <p:spPr>
          <a:xfrm>
            <a:off x="731838" y="1052514"/>
            <a:ext cx="10728326" cy="4875042"/>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here to edit</a:t>
            </a:r>
            <a:endParaRPr lang="zh-CN" altLang="en-US" dirty="0"/>
          </a:p>
        </p:txBody>
      </p:sp>
    </p:spTree>
    <p:extLst>
      <p:ext uri="{BB962C8B-B14F-4D97-AF65-F5344CB8AC3E}">
        <p14:creationId xmlns:p14="http://schemas.microsoft.com/office/powerpoint/2010/main" val="2230141091"/>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731838" y="447468"/>
            <a:ext cx="10728325" cy="497095"/>
          </a:xfrm>
          <a:prstGeom prst="rect">
            <a:avLst/>
          </a:prstGeom>
          <a:noFill/>
          <a:ln>
            <a:noFill/>
          </a:ln>
        </p:spPr>
        <p:txBody>
          <a:bodyPr lIns="0" tIns="0" rIns="0" bIns="0" anchor="t">
            <a:normAutofit/>
          </a:bodyPr>
          <a:lstStyle>
            <a:lvl1pPr>
              <a:defRPr lang="zh-CN" altLang="en-US" baseline="0" dirty="0">
                <a:solidFill>
                  <a:schemeClr val="bg1"/>
                </a:solidFill>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4020" y="0"/>
            <a:ext cx="1597980" cy="1129701"/>
          </a:xfrm>
          <a:prstGeom prst="rect">
            <a:avLst/>
          </a:prstGeom>
        </p:spPr>
      </p:pic>
    </p:spTree>
    <p:extLst>
      <p:ext uri="{BB962C8B-B14F-4D97-AF65-F5344CB8AC3E}">
        <p14:creationId xmlns:p14="http://schemas.microsoft.com/office/powerpoint/2010/main" val="4002924804"/>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en-US" altLang="zh-CN" dirty="0"/>
              <a:t>Click to edit</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196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417650" cy="707886"/>
          </a:xfrm>
          <a:prstGeom prst="rect">
            <a:avLst/>
          </a:prstGeom>
          <a:noFill/>
        </p:spPr>
        <p:txBody>
          <a:bodyPr wrap="none" rtlCol="0">
            <a:spAutoFit/>
          </a:bodyPr>
          <a:lstStyle/>
          <a:p>
            <a:pPr algn="l" defTabSz="1001624" rtl="0" eaLnBrk="0" fontAlgn="ctr" hangingPunct="0">
              <a:spcBef>
                <a:spcPct val="0"/>
              </a:spcBef>
              <a:spcAft>
                <a:spcPct val="0"/>
              </a:spcAft>
            </a:pPr>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Summary</a:t>
            </a:r>
          </a:p>
        </p:txBody>
      </p:sp>
    </p:spTree>
    <p:extLst>
      <p:ext uri="{BB962C8B-B14F-4D97-AF65-F5344CB8AC3E}">
        <p14:creationId xmlns:p14="http://schemas.microsoft.com/office/powerpoint/2010/main" val="536227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80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18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406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907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202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8289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200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500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6">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4/10/2023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29086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tags" Target="../tags/tag5.xml"/><Relationship Id="rId21" Type="http://schemas.openxmlformats.org/officeDocument/2006/relationships/image" Target="../media/image13.png"/><Relationship Id="rId7" Type="http://schemas.openxmlformats.org/officeDocument/2006/relationships/tags" Target="../tags/tag9.xml"/><Relationship Id="rId12" Type="http://schemas.openxmlformats.org/officeDocument/2006/relationships/notesSlide" Target="../notesSlides/notesSlide10.xml"/><Relationship Id="rId17" Type="http://schemas.openxmlformats.org/officeDocument/2006/relationships/image" Target="../media/image19.png"/><Relationship Id="rId2" Type="http://schemas.openxmlformats.org/officeDocument/2006/relationships/tags" Target="../tags/tag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24.xml"/><Relationship Id="rId5" Type="http://schemas.openxmlformats.org/officeDocument/2006/relationships/tags" Target="../tags/tag7.xml"/><Relationship Id="rId15" Type="http://schemas.openxmlformats.org/officeDocument/2006/relationships/image" Target="../media/image17.png"/><Relationship Id="rId10" Type="http://schemas.openxmlformats.org/officeDocument/2006/relationships/tags" Target="../tags/tag12.xml"/><Relationship Id="rId19" Type="http://schemas.openxmlformats.org/officeDocument/2006/relationships/image" Target="../media/image21.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6.png"/><Relationship Id="rId22"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5.jpeg"/><Relationship Id="rId1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24.jpeg"/><Relationship Id="rId17" Type="http://schemas.openxmlformats.org/officeDocument/2006/relationships/image" Target="../media/image15.png"/><Relationship Id="rId2" Type="http://schemas.openxmlformats.org/officeDocument/2006/relationships/tags" Target="../tags/tag14.xml"/><Relationship Id="rId16" Type="http://schemas.openxmlformats.org/officeDocument/2006/relationships/image" Target="../media/image2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23.jpeg"/><Relationship Id="rId5" Type="http://schemas.openxmlformats.org/officeDocument/2006/relationships/tags" Target="../tags/tag17.xml"/><Relationship Id="rId15" Type="http://schemas.openxmlformats.org/officeDocument/2006/relationships/image" Target="../media/image14.png"/><Relationship Id="rId10" Type="http://schemas.openxmlformats.org/officeDocument/2006/relationships/notesSlide" Target="../notesSlides/notesSlide11.xml"/><Relationship Id="rId4" Type="http://schemas.openxmlformats.org/officeDocument/2006/relationships/tags" Target="../tags/tag16.xml"/><Relationship Id="rId9" Type="http://schemas.openxmlformats.org/officeDocument/2006/relationships/slideLayout" Target="../slideLayouts/slideLayout24.xml"/><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image" Target="../media/image28.jpeg"/><Relationship Id="rId18" Type="http://schemas.openxmlformats.org/officeDocument/2006/relationships/image" Target="../media/image30.png"/><Relationship Id="rId3" Type="http://schemas.openxmlformats.org/officeDocument/2006/relationships/tags" Target="../tags/tag23.xml"/><Relationship Id="rId21" Type="http://schemas.openxmlformats.org/officeDocument/2006/relationships/image" Target="../media/image33.png"/><Relationship Id="rId7" Type="http://schemas.openxmlformats.org/officeDocument/2006/relationships/tags" Target="../tags/tag27.xml"/><Relationship Id="rId12" Type="http://schemas.openxmlformats.org/officeDocument/2006/relationships/notesSlide" Target="../notesSlides/notesSlide12.xml"/><Relationship Id="rId17" Type="http://schemas.openxmlformats.org/officeDocument/2006/relationships/image" Target="../media/image29.png"/><Relationship Id="rId2" Type="http://schemas.openxmlformats.org/officeDocument/2006/relationships/tags" Target="../tags/tag22.xml"/><Relationship Id="rId16" Type="http://schemas.openxmlformats.org/officeDocument/2006/relationships/image" Target="../media/image26.png"/><Relationship Id="rId20" Type="http://schemas.openxmlformats.org/officeDocument/2006/relationships/image" Target="../media/image32.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slideLayout" Target="../slideLayouts/slideLayout24.xml"/><Relationship Id="rId5" Type="http://schemas.openxmlformats.org/officeDocument/2006/relationships/tags" Target="../tags/tag25.xml"/><Relationship Id="rId15" Type="http://schemas.openxmlformats.org/officeDocument/2006/relationships/image" Target="../media/image14.png"/><Relationship Id="rId23" Type="http://schemas.openxmlformats.org/officeDocument/2006/relationships/image" Target="../media/image35.png"/><Relationship Id="rId10" Type="http://schemas.openxmlformats.org/officeDocument/2006/relationships/tags" Target="../tags/tag30.xml"/><Relationship Id="rId19" Type="http://schemas.openxmlformats.org/officeDocument/2006/relationships/image" Target="../media/image31.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image" Target="../media/image13.png"/><Relationship Id="rId22"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41.emf"/><Relationship Id="rId7" Type="http://schemas.openxmlformats.org/officeDocument/2006/relationships/image" Target="../media/image43.e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42.wmf"/><Relationship Id="rId4" Type="http://schemas.openxmlformats.org/officeDocument/2006/relationships/oleObject" Target="../embeddings/oleObject4.bin"/><Relationship Id="rId9" Type="http://schemas.openxmlformats.org/officeDocument/2006/relationships/image" Target="../media/image44.wmf"/></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idx="4294967295"/>
          </p:nvPr>
        </p:nvSpPr>
        <p:spPr>
          <a:xfrm>
            <a:off x="0" y="4616450"/>
            <a:ext cx="5651500" cy="1047750"/>
          </a:xfrm>
          <a:prstGeom prst="rect">
            <a:avLst/>
          </a:prstGeom>
        </p:spPr>
        <p:txBody>
          <a:bodyPr>
            <a:normAutofit fontScale="90000"/>
          </a:bodyPr>
          <a:lstStyle/>
          <a:p>
            <a:pPr algn="ctr"/>
            <a:r>
              <a:rPr lang="en-US" altLang="zh-CN" sz="5600" b="1" dirty="0">
                <a:solidFill>
                  <a:schemeClr val="bg1"/>
                </a:solidFill>
                <a:cs typeface="Arial" panose="020B0604020202020204" pitchFamily="34" charset="0"/>
              </a:rPr>
              <a:t>Advanced Machine Learning</a:t>
            </a:r>
            <a:endParaRPr lang="zh-CN" altLang="en-US" sz="5600" b="1" dirty="0">
              <a:solidFill>
                <a:srgbClr val="FFC000"/>
              </a:solidFill>
              <a:cs typeface="Arial" panose="020B0604020202020204" pitchFamily="34" charset="0"/>
            </a:endParaRPr>
          </a:p>
        </p:txBody>
      </p:sp>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Tree>
    <p:extLst>
      <p:ext uri="{BB962C8B-B14F-4D97-AF65-F5344CB8AC3E}">
        <p14:creationId xmlns:p14="http://schemas.microsoft.com/office/powerpoint/2010/main" val="1931489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Issues</a:t>
            </a:r>
          </a:p>
        </p:txBody>
      </p:sp>
      <p:sp>
        <p:nvSpPr>
          <p:cNvPr id="3" name="Content Placeholder 2"/>
          <p:cNvSpPr>
            <a:spLocks noGrp="1"/>
          </p:cNvSpPr>
          <p:nvPr>
            <p:ph idx="1"/>
          </p:nvPr>
        </p:nvSpPr>
        <p:spPr/>
        <p:txBody>
          <a:bodyPr/>
          <a:lstStyle/>
          <a:p>
            <a:r>
              <a:rPr lang="en-US" dirty="0"/>
              <a:t>Distance measure is squared Euclidean</a:t>
            </a:r>
          </a:p>
          <a:p>
            <a:pPr lvl="1"/>
            <a:r>
              <a:rPr lang="en-US" dirty="0"/>
              <a:t>Scale should be similar in all dimensions</a:t>
            </a:r>
          </a:p>
          <a:p>
            <a:pPr lvl="2"/>
            <a:r>
              <a:rPr lang="en-US" dirty="0"/>
              <a:t>Rescale data?</a:t>
            </a:r>
          </a:p>
          <a:p>
            <a:pPr lvl="1"/>
            <a:r>
              <a:rPr lang="en-US" dirty="0"/>
              <a:t>Not good for nominal data. Why?</a:t>
            </a:r>
          </a:p>
          <a:p>
            <a:r>
              <a:rPr lang="en-US" dirty="0"/>
              <a:t>Approach tries to minimize the within-cluster sum of squares error (WCSS)</a:t>
            </a:r>
          </a:p>
          <a:p>
            <a:pPr lvl="1"/>
            <a:r>
              <a:rPr lang="en-US" dirty="0"/>
              <a:t>Implicit assumption that SSE is  similar for each group</a:t>
            </a:r>
          </a:p>
        </p:txBody>
      </p:sp>
    </p:spTree>
    <p:extLst>
      <p:ext uri="{BB962C8B-B14F-4D97-AF65-F5344CB8AC3E}">
        <p14:creationId xmlns:p14="http://schemas.microsoft.com/office/powerpoint/2010/main" val="138442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WCSS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over all WCSS is given by: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𝑘</m:t>
                        </m:r>
                      </m:sup>
                      <m:e>
                        <m:nary>
                          <m:naryPr>
                            <m:chr m:val="∑"/>
                            <m:supHide m:val="on"/>
                            <m:ctrlPr>
                              <a:rPr lang="en-US" i="1" smtClean="0">
                                <a:latin typeface="Cambria Math" panose="02040503050406030204" pitchFamily="18" charset="0"/>
                              </a:rPr>
                            </m:ctrlPr>
                          </m:naryPr>
                          <m:sub>
                            <m:r>
                              <m:rPr>
                                <m:brk m:alnAt="7"/>
                              </m:rPr>
                              <a:rPr lang="en-US" b="0" i="1" smtClean="0">
                                <a:latin typeface="Cambria Math"/>
                              </a:rPr>
                              <m:t>𝑥</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𝐶</m:t>
                                </m:r>
                              </m:e>
                              <m:sub>
                                <m:r>
                                  <a:rPr lang="en-US" b="0" i="1" smtClean="0">
                                    <a:latin typeface="Cambria Math"/>
                                    <a:ea typeface="Cambria Math"/>
                                  </a:rPr>
                                  <m:t>𝑖</m:t>
                                </m:r>
                              </m:sub>
                            </m:sSub>
                          </m:sub>
                          <m:sup/>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r>
                                      <a:rPr lang="en-US" b="0" i="1" smtClean="0">
                                        <a:latin typeface="Cambria Math"/>
                                      </a:rPr>
                                      <m:t>𝑥</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𝜇</m:t>
                                        </m:r>
                                      </m:e>
                                      <m:sub>
                                        <m:r>
                                          <a:rPr lang="en-US" b="0" i="1" smtClean="0">
                                            <a:latin typeface="Cambria Math"/>
                                          </a:rPr>
                                          <m:t>𝑖</m:t>
                                        </m:r>
                                      </m:sub>
                                    </m:sSub>
                                  </m:e>
                                </m:d>
                              </m:e>
                              <m:sup>
                                <m:r>
                                  <a:rPr lang="en-US" b="0" i="1" smtClean="0">
                                    <a:latin typeface="Cambria Math"/>
                                  </a:rPr>
                                  <m:t>2</m:t>
                                </m:r>
                              </m:sup>
                            </m:sSup>
                          </m:e>
                        </m:nary>
                      </m:e>
                    </m:nary>
                  </m:oMath>
                </a14:m>
                <a:endParaRPr lang="en-US" dirty="0"/>
              </a:p>
              <a:p>
                <a:r>
                  <a:rPr lang="en-US" dirty="0"/>
                  <a:t>The goal is to find the smallest WCSS</a:t>
                </a:r>
              </a:p>
              <a:p>
                <a:r>
                  <a:rPr lang="en-US" dirty="0"/>
                  <a:t>Does this depend on the initial seed values?</a:t>
                </a:r>
              </a:p>
              <a:p>
                <a:r>
                  <a:rPr lang="en-US" dirty="0"/>
                  <a:t>Possibly.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Tree>
    <p:extLst>
      <p:ext uri="{BB962C8B-B14F-4D97-AF65-F5344CB8AC3E}">
        <p14:creationId xmlns:p14="http://schemas.microsoft.com/office/powerpoint/2010/main" val="52308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733" b="1" dirty="0"/>
              <a:t>Data Compression</a:t>
            </a:r>
          </a:p>
        </p:txBody>
      </p:sp>
      <p:cxnSp>
        <p:nvCxnSpPr>
          <p:cNvPr id="5" name="Straight Arrow Connector 4"/>
          <p:cNvCxnSpPr/>
          <p:nvPr/>
        </p:nvCxnSpPr>
        <p:spPr>
          <a:xfrm flipH="1" flipV="1">
            <a:off x="1873992" y="1359316"/>
            <a:ext cx="14752"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25600" y="4802743"/>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2091683" y="41998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78401" y="5057141"/>
            <a:ext cx="297180" cy="200660"/>
          </a:xfrm>
          <a:prstGeom prst="rect">
            <a:avLst/>
          </a:prstGeom>
        </p:spPr>
      </p:pic>
      <p:sp>
        <p:nvSpPr>
          <p:cNvPr id="19" name="Cross 18"/>
          <p:cNvSpPr/>
          <p:nvPr/>
        </p:nvSpPr>
        <p:spPr>
          <a:xfrm rot="2734294">
            <a:off x="2599683" y="40982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Cross 20"/>
          <p:cNvSpPr/>
          <p:nvPr/>
        </p:nvSpPr>
        <p:spPr>
          <a:xfrm rot="2734294">
            <a:off x="2904483" y="36918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Cross 21"/>
          <p:cNvSpPr/>
          <p:nvPr/>
        </p:nvSpPr>
        <p:spPr>
          <a:xfrm rot="2734294">
            <a:off x="3106498" y="31838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ross 23"/>
          <p:cNvSpPr/>
          <p:nvPr/>
        </p:nvSpPr>
        <p:spPr>
          <a:xfrm rot="2734294">
            <a:off x="3717283" y="28790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4224098" y="2573098"/>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Cross 25"/>
          <p:cNvSpPr/>
          <p:nvPr/>
        </p:nvSpPr>
        <p:spPr>
          <a:xfrm rot="2734294">
            <a:off x="4538131" y="20913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Cross 26"/>
          <p:cNvSpPr/>
          <p:nvPr/>
        </p:nvSpPr>
        <p:spPr>
          <a:xfrm rot="2734294">
            <a:off x="5036898" y="19646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Cross 28"/>
          <p:cNvSpPr/>
          <p:nvPr/>
        </p:nvSpPr>
        <p:spPr>
          <a:xfrm rot="2734294">
            <a:off x="5341698" y="1557098"/>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rot="16200000">
            <a:off x="1264816" y="2774273"/>
            <a:ext cx="304800" cy="200660"/>
          </a:xfrm>
          <a:prstGeom prst="rect">
            <a:avLst/>
          </a:prstGeom>
        </p:spPr>
      </p:pic>
      <p:sp>
        <p:nvSpPr>
          <p:cNvPr id="2" name="TextBox 1"/>
          <p:cNvSpPr txBox="1"/>
          <p:nvPr/>
        </p:nvSpPr>
        <p:spPr>
          <a:xfrm rot="16200000">
            <a:off x="679985" y="1839022"/>
            <a:ext cx="1398515" cy="461665"/>
          </a:xfrm>
          <a:prstGeom prst="rect">
            <a:avLst/>
          </a:prstGeom>
          <a:noFill/>
        </p:spPr>
        <p:txBody>
          <a:bodyPr wrap="square" rtlCol="0">
            <a:spAutoFit/>
          </a:bodyPr>
          <a:lstStyle/>
          <a:p>
            <a:r>
              <a:rPr lang="en-US" sz="2400" dirty="0"/>
              <a:t>(inches)</a:t>
            </a:r>
          </a:p>
        </p:txBody>
      </p:sp>
      <p:sp>
        <p:nvSpPr>
          <p:cNvPr id="30" name="TextBox 29"/>
          <p:cNvSpPr txBox="1"/>
          <p:nvPr/>
        </p:nvSpPr>
        <p:spPr>
          <a:xfrm>
            <a:off x="5283200" y="4879582"/>
            <a:ext cx="1398515" cy="461665"/>
          </a:xfrm>
          <a:prstGeom prst="rect">
            <a:avLst/>
          </a:prstGeom>
          <a:noFill/>
        </p:spPr>
        <p:txBody>
          <a:bodyPr wrap="square" rtlCol="0">
            <a:spAutoFit/>
          </a:bodyPr>
          <a:lstStyle/>
          <a:p>
            <a:r>
              <a:rPr lang="en-US" sz="2400" dirty="0"/>
              <a:t>(cm)</a:t>
            </a:r>
          </a:p>
        </p:txBody>
      </p:sp>
      <p:sp>
        <p:nvSpPr>
          <p:cNvPr id="32" name="TextBox 31"/>
          <p:cNvSpPr txBox="1"/>
          <p:nvPr/>
        </p:nvSpPr>
        <p:spPr>
          <a:xfrm>
            <a:off x="6681715" y="1295401"/>
            <a:ext cx="5002285" cy="1241237"/>
          </a:xfrm>
          <a:prstGeom prst="rect">
            <a:avLst/>
          </a:prstGeom>
          <a:noFill/>
        </p:spPr>
        <p:txBody>
          <a:bodyPr wrap="square" rtlCol="0">
            <a:spAutoFit/>
          </a:bodyPr>
          <a:lstStyle/>
          <a:p>
            <a:r>
              <a:rPr lang="en-US" sz="3733" dirty="0"/>
              <a:t>Reduce data from </a:t>
            </a:r>
          </a:p>
          <a:p>
            <a:r>
              <a:rPr lang="en-US" sz="3733" dirty="0"/>
              <a:t>2D to 1D</a:t>
            </a:r>
          </a:p>
        </p:txBody>
      </p:sp>
      <p:sp>
        <p:nvSpPr>
          <p:cNvPr id="20" name="Rectangle 19"/>
          <p:cNvSpPr/>
          <p:nvPr/>
        </p:nvSpPr>
        <p:spPr>
          <a:xfrm>
            <a:off x="10954393" y="6488668"/>
            <a:ext cx="1229119" cy="369332"/>
          </a:xfrm>
          <a:prstGeom prst="rect">
            <a:avLst/>
          </a:prstGeom>
        </p:spPr>
        <p:txBody>
          <a:bodyPr wrap="none">
            <a:spAutoFit/>
          </a:bodyPr>
          <a:lstStyle/>
          <a:p>
            <a:r>
              <a:rPr lang="en-US"/>
              <a:t>Andrew Ng</a:t>
            </a:r>
          </a:p>
        </p:txBody>
      </p:sp>
    </p:spTree>
    <p:extLst>
      <p:ext uri="{BB962C8B-B14F-4D97-AF65-F5344CB8AC3E}">
        <p14:creationId xmlns:p14="http://schemas.microsoft.com/office/powerpoint/2010/main" val="1317816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733" b="1" dirty="0"/>
              <a:t>Data Compression</a:t>
            </a:r>
          </a:p>
        </p:txBody>
      </p:sp>
      <p:cxnSp>
        <p:nvCxnSpPr>
          <p:cNvPr id="5" name="Straight Arrow Connector 4"/>
          <p:cNvCxnSpPr/>
          <p:nvPr/>
        </p:nvCxnSpPr>
        <p:spPr>
          <a:xfrm flipH="1" flipV="1">
            <a:off x="1873992" y="1359316"/>
            <a:ext cx="14752"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25600" y="4802743"/>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2091683" y="4199883"/>
            <a:ext cx="288220" cy="288220"/>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Cross 18"/>
          <p:cNvSpPr/>
          <p:nvPr/>
        </p:nvSpPr>
        <p:spPr>
          <a:xfrm rot="2734294">
            <a:off x="2599683" y="40982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Cross 21"/>
          <p:cNvSpPr/>
          <p:nvPr/>
        </p:nvSpPr>
        <p:spPr>
          <a:xfrm rot="2734294">
            <a:off x="3106498" y="3183883"/>
            <a:ext cx="288220" cy="288220"/>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ross 23"/>
          <p:cNvSpPr/>
          <p:nvPr/>
        </p:nvSpPr>
        <p:spPr>
          <a:xfrm rot="2734294">
            <a:off x="3717283" y="2879083"/>
            <a:ext cx="288220" cy="288220"/>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4224098" y="2573098"/>
            <a:ext cx="288220" cy="288220"/>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Cross 25"/>
          <p:cNvSpPr/>
          <p:nvPr/>
        </p:nvSpPr>
        <p:spPr>
          <a:xfrm rot="2734294">
            <a:off x="4538131" y="20913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Cross 26"/>
          <p:cNvSpPr/>
          <p:nvPr/>
        </p:nvSpPr>
        <p:spPr>
          <a:xfrm rot="2734294">
            <a:off x="5036898" y="1964683"/>
            <a:ext cx="288220" cy="288220"/>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Cross 28"/>
          <p:cNvSpPr/>
          <p:nvPr/>
        </p:nvSpPr>
        <p:spPr>
          <a:xfrm rot="2734294">
            <a:off x="5341698" y="1557098"/>
            <a:ext cx="288220" cy="288220"/>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0" name="Straight Arrow Connector 19"/>
          <p:cNvCxnSpPr/>
          <p:nvPr/>
        </p:nvCxnSpPr>
        <p:spPr>
          <a:xfrm>
            <a:off x="1625600" y="5885752"/>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181601" y="6193093"/>
            <a:ext cx="256540" cy="200660"/>
          </a:xfrm>
          <a:prstGeom prst="rect">
            <a:avLst/>
          </a:prstGeom>
        </p:spPr>
      </p:pic>
      <p:sp>
        <p:nvSpPr>
          <p:cNvPr id="28" name="Cross 27"/>
          <p:cNvSpPr/>
          <p:nvPr/>
        </p:nvSpPr>
        <p:spPr>
          <a:xfrm rot="2734294">
            <a:off x="2091683" y="5741050"/>
            <a:ext cx="288220" cy="288220"/>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Cross 30"/>
          <p:cNvSpPr/>
          <p:nvPr/>
        </p:nvSpPr>
        <p:spPr>
          <a:xfrm rot="2734294">
            <a:off x="2599683" y="57344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Cross 32"/>
          <p:cNvSpPr/>
          <p:nvPr/>
        </p:nvSpPr>
        <p:spPr>
          <a:xfrm rot="2734294">
            <a:off x="3106498" y="5723883"/>
            <a:ext cx="288220" cy="288220"/>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Cross 33"/>
          <p:cNvSpPr/>
          <p:nvPr/>
        </p:nvSpPr>
        <p:spPr>
          <a:xfrm rot="2734294">
            <a:off x="3717283" y="5725217"/>
            <a:ext cx="288220" cy="288220"/>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4224098" y="5725217"/>
            <a:ext cx="288220" cy="288220"/>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Cross 36"/>
          <p:cNvSpPr/>
          <p:nvPr/>
        </p:nvSpPr>
        <p:spPr>
          <a:xfrm rot="2734294">
            <a:off x="4538131" y="5725217"/>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ross 37"/>
          <p:cNvSpPr/>
          <p:nvPr/>
        </p:nvSpPr>
        <p:spPr>
          <a:xfrm rot="2734294">
            <a:off x="5036898" y="5725217"/>
            <a:ext cx="288220" cy="288220"/>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Cross 38"/>
          <p:cNvSpPr/>
          <p:nvPr/>
        </p:nvSpPr>
        <p:spPr>
          <a:xfrm rot="2734294">
            <a:off x="5341698" y="5726402"/>
            <a:ext cx="288220" cy="288220"/>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TextBox 39"/>
          <p:cNvSpPr txBox="1"/>
          <p:nvPr/>
        </p:nvSpPr>
        <p:spPr>
          <a:xfrm>
            <a:off x="6681715" y="1295401"/>
            <a:ext cx="5002285" cy="1241237"/>
          </a:xfrm>
          <a:prstGeom prst="rect">
            <a:avLst/>
          </a:prstGeom>
          <a:noFill/>
        </p:spPr>
        <p:txBody>
          <a:bodyPr wrap="square" rtlCol="0">
            <a:spAutoFit/>
          </a:bodyPr>
          <a:lstStyle/>
          <a:p>
            <a:r>
              <a:rPr lang="en-US" sz="3733" dirty="0"/>
              <a:t>Reduce data from </a:t>
            </a:r>
          </a:p>
          <a:p>
            <a:r>
              <a:rPr lang="en-US" sz="3733" dirty="0"/>
              <a:t>2D to 1D</a:t>
            </a:r>
          </a:p>
        </p:txBody>
      </p:sp>
      <p:pic>
        <p:nvPicPr>
          <p:cNvPr id="10" name="Picture 9"/>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6838868" y="2717800"/>
            <a:ext cx="657097" cy="399541"/>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8940800" y="2727878"/>
            <a:ext cx="1178813" cy="402844"/>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8940800" y="3439417"/>
            <a:ext cx="1178813" cy="402844"/>
          </a:xfrm>
          <a:prstGeom prst="rect">
            <a:avLst/>
          </a:prstGeom>
        </p:spPr>
      </p:pic>
      <p:pic>
        <p:nvPicPr>
          <p:cNvPr id="14" name="Picture 13"/>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838868" y="3442719"/>
            <a:ext cx="657097" cy="399541"/>
          </a:xfrm>
          <a:prstGeom prst="rect">
            <a:avLst/>
          </a:prstGeom>
        </p:spPr>
      </p:pic>
      <p:pic>
        <p:nvPicPr>
          <p:cNvPr id="15" name="Picture 1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6838867" y="4833632"/>
            <a:ext cx="792480" cy="399541"/>
          </a:xfrm>
          <a:prstGeom prst="rect">
            <a:avLst/>
          </a:prstGeom>
        </p:spPr>
      </p:pic>
      <p:pic>
        <p:nvPicPr>
          <p:cNvPr id="16" name="Picture 15"/>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8940802" y="4854957"/>
            <a:ext cx="1314196" cy="402844"/>
          </a:xfrm>
          <a:prstGeom prst="rect">
            <a:avLst/>
          </a:prstGeom>
        </p:spPr>
      </p:pic>
      <p:pic>
        <p:nvPicPr>
          <p:cNvPr id="17" name="Picture 16"/>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8484872" y="4230891"/>
            <a:ext cx="49529" cy="399541"/>
          </a:xfrm>
          <a:prstGeom prst="rect">
            <a:avLst/>
          </a:prstGeom>
        </p:spPr>
      </p:pic>
      <p:pic>
        <p:nvPicPr>
          <p:cNvPr id="41" name="Picture 40"/>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4978401" y="5057141"/>
            <a:ext cx="297180" cy="200660"/>
          </a:xfrm>
          <a:prstGeom prst="rect">
            <a:avLst/>
          </a:prstGeom>
        </p:spPr>
      </p:pic>
      <p:pic>
        <p:nvPicPr>
          <p:cNvPr id="42" name="Picture 41"/>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6200000">
            <a:off x="1264816" y="2774273"/>
            <a:ext cx="304800" cy="200660"/>
          </a:xfrm>
          <a:prstGeom prst="rect">
            <a:avLst/>
          </a:prstGeom>
        </p:spPr>
      </p:pic>
      <p:sp>
        <p:nvSpPr>
          <p:cNvPr id="43" name="TextBox 42"/>
          <p:cNvSpPr txBox="1"/>
          <p:nvPr/>
        </p:nvSpPr>
        <p:spPr>
          <a:xfrm rot="16200000">
            <a:off x="679985" y="1839022"/>
            <a:ext cx="1398515" cy="461665"/>
          </a:xfrm>
          <a:prstGeom prst="rect">
            <a:avLst/>
          </a:prstGeom>
          <a:noFill/>
        </p:spPr>
        <p:txBody>
          <a:bodyPr wrap="square" rtlCol="0">
            <a:spAutoFit/>
          </a:bodyPr>
          <a:lstStyle/>
          <a:p>
            <a:r>
              <a:rPr lang="en-US" sz="2400" dirty="0"/>
              <a:t>(inches)</a:t>
            </a:r>
          </a:p>
        </p:txBody>
      </p:sp>
      <p:sp>
        <p:nvSpPr>
          <p:cNvPr id="44" name="TextBox 43"/>
          <p:cNvSpPr txBox="1"/>
          <p:nvPr/>
        </p:nvSpPr>
        <p:spPr>
          <a:xfrm>
            <a:off x="5283200" y="4879582"/>
            <a:ext cx="1398515" cy="461665"/>
          </a:xfrm>
          <a:prstGeom prst="rect">
            <a:avLst/>
          </a:prstGeom>
          <a:noFill/>
        </p:spPr>
        <p:txBody>
          <a:bodyPr wrap="square" rtlCol="0">
            <a:spAutoFit/>
          </a:bodyPr>
          <a:lstStyle/>
          <a:p>
            <a:r>
              <a:rPr lang="en-US" sz="2400" dirty="0"/>
              <a:t>(cm)</a:t>
            </a:r>
          </a:p>
        </p:txBody>
      </p:sp>
      <p:sp>
        <p:nvSpPr>
          <p:cNvPr id="46" name="Rectangle 45"/>
          <p:cNvSpPr/>
          <p:nvPr/>
        </p:nvSpPr>
        <p:spPr>
          <a:xfrm>
            <a:off x="10954393" y="6488668"/>
            <a:ext cx="1229119" cy="369332"/>
          </a:xfrm>
          <a:prstGeom prst="rect">
            <a:avLst/>
          </a:prstGeom>
        </p:spPr>
        <p:txBody>
          <a:bodyPr wrap="none">
            <a:spAutoFit/>
          </a:bodyPr>
          <a:lstStyle/>
          <a:p>
            <a:r>
              <a:rPr lang="en-US"/>
              <a:t>Andrew Ng</a:t>
            </a:r>
          </a:p>
        </p:txBody>
      </p:sp>
    </p:spTree>
    <p:extLst>
      <p:ext uri="{BB962C8B-B14F-4D97-AF65-F5344CB8AC3E}">
        <p14:creationId xmlns:p14="http://schemas.microsoft.com/office/powerpoint/2010/main" val="156260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5" grpId="0" animBg="1"/>
      <p:bldP spid="37" grpId="0"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584775"/>
          </a:xfrm>
          <a:prstGeom prst="rect">
            <a:avLst/>
          </a:prstGeom>
          <a:noFill/>
        </p:spPr>
        <p:txBody>
          <a:bodyPr wrap="square" rtlCol="0">
            <a:spAutoFit/>
          </a:bodyPr>
          <a:lstStyle/>
          <a:p>
            <a:r>
              <a:rPr lang="en-US" sz="3200" b="1" dirty="0"/>
              <a:t>Data Compression</a:t>
            </a:r>
          </a:p>
        </p:txBody>
      </p:sp>
      <p:sp>
        <p:nvSpPr>
          <p:cNvPr id="21" name="TextBox 20"/>
          <p:cNvSpPr txBox="1"/>
          <p:nvPr/>
        </p:nvSpPr>
        <p:spPr>
          <a:xfrm>
            <a:off x="5588000" y="902573"/>
            <a:ext cx="6096000" cy="584775"/>
          </a:xfrm>
          <a:prstGeom prst="rect">
            <a:avLst/>
          </a:prstGeom>
          <a:noFill/>
        </p:spPr>
        <p:txBody>
          <a:bodyPr wrap="square" rtlCol="0">
            <a:spAutoFit/>
          </a:bodyPr>
          <a:lstStyle/>
          <a:p>
            <a:r>
              <a:rPr lang="en-US" sz="3200" dirty="0"/>
              <a:t>Reduce data from 3D to 2D</a:t>
            </a:r>
          </a:p>
        </p:txBody>
      </p:sp>
      <p:pic>
        <p:nvPicPr>
          <p:cNvPr id="1026" name="Picture 2" descr="C:\Users\tlow\Desktop\cs229a\lectures-slides\assets\pca\pca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200" y="1824181"/>
            <a:ext cx="3835880" cy="3657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C:\Users\tlow\Desktop\cs229a\lectures-slides\assets\pca\pca2.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1883" y="1835727"/>
            <a:ext cx="3835880" cy="3657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C:\Users\tlow\Desktop\cs229a\lectures-slides\assets\pca\proj.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8667" y="2006600"/>
            <a:ext cx="3928533" cy="294640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08001" y="4648201"/>
            <a:ext cx="297180" cy="200660"/>
          </a:xfrm>
          <a:prstGeom prst="rect">
            <a:avLst/>
          </a:prstGeom>
        </p:spPr>
      </p:pic>
      <p:pic>
        <p:nvPicPr>
          <p:cNvPr id="5" name="Picture 4"/>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743200" y="5156201"/>
            <a:ext cx="304800" cy="200660"/>
          </a:xfrm>
          <a:prstGeom prst="rect">
            <a:avLst/>
          </a:prstGeom>
        </p:spPr>
      </p:pic>
      <p:pic>
        <p:nvPicPr>
          <p:cNvPr id="6" name="Picture 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7612963" y="4447541"/>
            <a:ext cx="304800" cy="200660"/>
          </a:xfrm>
          <a:prstGeom prst="rect">
            <a:avLst/>
          </a:prstGeom>
        </p:spPr>
      </p:pic>
      <p:pic>
        <p:nvPicPr>
          <p:cNvPr id="7" name="Picture 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290821" y="5156201"/>
            <a:ext cx="297180" cy="200660"/>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03201" y="3180927"/>
            <a:ext cx="307340" cy="205740"/>
          </a:xfrm>
          <a:prstGeom prst="rect">
            <a:avLst/>
          </a:prstGeom>
        </p:spPr>
      </p:pic>
      <p:pic>
        <p:nvPicPr>
          <p:cNvPr id="9" name="Picture 8"/>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032653" y="3937001"/>
            <a:ext cx="307340" cy="205740"/>
          </a:xfrm>
          <a:prstGeom prst="rect">
            <a:avLst/>
          </a:prstGeom>
        </p:spPr>
      </p:pic>
      <p:pic>
        <p:nvPicPr>
          <p:cNvPr id="11" name="Picture 10"/>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1458969" y="4927441"/>
            <a:ext cx="256540" cy="200660"/>
          </a:xfrm>
          <a:prstGeom prst="rect">
            <a:avLst/>
          </a:prstGeom>
        </p:spPr>
      </p:pic>
      <p:pic>
        <p:nvPicPr>
          <p:cNvPr id="12" name="Picture 1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7958667" y="2108201"/>
            <a:ext cx="264160" cy="200660"/>
          </a:xfrm>
          <a:prstGeom prst="rect">
            <a:avLst/>
          </a:prstGeom>
        </p:spPr>
      </p:pic>
      <p:sp>
        <p:nvSpPr>
          <p:cNvPr id="17" name="Rectangle 16"/>
          <p:cNvSpPr/>
          <p:nvPr/>
        </p:nvSpPr>
        <p:spPr>
          <a:xfrm>
            <a:off x="10954393" y="6488668"/>
            <a:ext cx="1229119" cy="369332"/>
          </a:xfrm>
          <a:prstGeom prst="rect">
            <a:avLst/>
          </a:prstGeom>
        </p:spPr>
        <p:txBody>
          <a:bodyPr wrap="none">
            <a:spAutoFit/>
          </a:bodyPr>
          <a:lstStyle/>
          <a:p>
            <a:r>
              <a:rPr lang="en-US"/>
              <a:t>Andrew Ng</a:t>
            </a:r>
          </a:p>
        </p:txBody>
      </p:sp>
    </p:spTree>
    <p:extLst>
      <p:ext uri="{BB962C8B-B14F-4D97-AF65-F5344CB8AC3E}">
        <p14:creationId xmlns:p14="http://schemas.microsoft.com/office/powerpoint/2010/main" val="38540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502766"/>
          </a:xfrm>
          <a:prstGeom prst="rect">
            <a:avLst/>
          </a:prstGeom>
          <a:noFill/>
        </p:spPr>
        <p:txBody>
          <a:bodyPr wrap="square" rtlCol="0">
            <a:spAutoFit/>
          </a:bodyPr>
          <a:lstStyle/>
          <a:p>
            <a:r>
              <a:rPr lang="en-US" sz="2667" b="1" dirty="0"/>
              <a:t>Principal Component Analysis (PCA) problem formulation</a:t>
            </a:r>
          </a:p>
        </p:txBody>
      </p:sp>
      <p:grpSp>
        <p:nvGrpSpPr>
          <p:cNvPr id="6" name="Group 5"/>
          <p:cNvGrpSpPr/>
          <p:nvPr/>
        </p:nvGrpSpPr>
        <p:grpSpPr>
          <a:xfrm>
            <a:off x="6468533" y="889000"/>
            <a:ext cx="4910667" cy="3683000"/>
            <a:chOff x="5275415" y="690798"/>
            <a:chExt cx="3683000" cy="2762250"/>
          </a:xfrm>
        </p:grpSpPr>
        <p:pic>
          <p:nvPicPr>
            <p:cNvPr id="2050" name="Picture 2" descr="C:\Users\tlow\Desktop\cs229a\lectures-slides\assets\pca\15.3.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5415" y="690798"/>
              <a:ext cx="3683000" cy="2762250"/>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6172200" y="2932051"/>
              <a:ext cx="222885" cy="150495"/>
            </a:xfrm>
            <a:prstGeom prst="rect">
              <a:avLst/>
            </a:prstGeom>
          </p:spPr>
        </p:pic>
        <p:pic>
          <p:nvPicPr>
            <p:cNvPr id="4" name="Picture 3"/>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8077200" y="2896219"/>
              <a:ext cx="228600" cy="150495"/>
            </a:xfrm>
            <a:prstGeom prst="rect">
              <a:avLst/>
            </a:prstGeom>
          </p:spPr>
        </p:pic>
        <p:pic>
          <p:nvPicPr>
            <p:cNvPr id="5" name="Picture 4"/>
            <p:cNvPicPr>
              <a:picLocks noChangeAspect="1"/>
            </p:cNvPicPr>
            <p:nvPr>
              <p:custDataLst>
                <p:tags r:id="rId10"/>
              </p:custDataLst>
            </p:nvPr>
          </p:nvPicPr>
          <p:blipFill>
            <a:blip r:embed="rId16" cstate="print">
              <a:extLst>
                <a:ext uri="{28A0092B-C50C-407E-A947-70E740481C1C}">
                  <a14:useLocalDpi xmlns:a14="http://schemas.microsoft.com/office/drawing/2010/main" val="0"/>
                </a:ext>
              </a:extLst>
            </a:blip>
            <a:stretch>
              <a:fillRect/>
            </a:stretch>
          </p:blipFill>
          <p:spPr>
            <a:xfrm>
              <a:off x="5334000" y="1270701"/>
              <a:ext cx="230505" cy="154305"/>
            </a:xfrm>
            <a:prstGeom prst="rect">
              <a:avLst/>
            </a:prstGeom>
          </p:spPr>
        </p:pic>
      </p:grpSp>
      <p:sp>
        <p:nvSpPr>
          <p:cNvPr id="19" name="TextBox 18"/>
          <p:cNvSpPr txBox="1"/>
          <p:nvPr/>
        </p:nvSpPr>
        <p:spPr>
          <a:xfrm>
            <a:off x="508000" y="4343400"/>
            <a:ext cx="11277600" cy="913199"/>
          </a:xfrm>
          <a:prstGeom prst="rect">
            <a:avLst/>
          </a:prstGeom>
          <a:noFill/>
        </p:spPr>
        <p:txBody>
          <a:bodyPr wrap="square" rtlCol="0">
            <a:spAutoFit/>
          </a:bodyPr>
          <a:lstStyle/>
          <a:p>
            <a:r>
              <a:rPr lang="en-US" sz="2667" dirty="0"/>
              <a:t>Reduce from 2-dimension to 1-dimension: Find a direction (a vector                   )</a:t>
            </a:r>
          </a:p>
          <a:p>
            <a:r>
              <a:rPr lang="en-US" sz="2667" dirty="0"/>
              <a:t>onto which to project the data so as to minimize the projection error.</a:t>
            </a:r>
          </a:p>
        </p:txBody>
      </p:sp>
      <p:sp>
        <p:nvSpPr>
          <p:cNvPr id="20" name="TextBox 19"/>
          <p:cNvSpPr txBox="1"/>
          <p:nvPr/>
        </p:nvSpPr>
        <p:spPr>
          <a:xfrm>
            <a:off x="508000" y="5228352"/>
            <a:ext cx="11074400" cy="913199"/>
          </a:xfrm>
          <a:prstGeom prst="rect">
            <a:avLst/>
          </a:prstGeom>
          <a:noFill/>
        </p:spPr>
        <p:txBody>
          <a:bodyPr wrap="square" rtlCol="0">
            <a:spAutoFit/>
          </a:bodyPr>
          <a:lstStyle/>
          <a:p>
            <a:r>
              <a:rPr lang="en-US" sz="2667" dirty="0"/>
              <a:t>Reduce from n-dimension to k-dimension: Find    vectors </a:t>
            </a:r>
          </a:p>
          <a:p>
            <a:r>
              <a:rPr lang="en-US" sz="2667" dirty="0"/>
              <a:t>onto which to project the data, so as to minimize the projection error.</a:t>
            </a:r>
          </a:p>
        </p:txBody>
      </p:sp>
      <p:pic>
        <p:nvPicPr>
          <p:cNvPr id="7" name="Picture 6"/>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172366" y="5366415"/>
            <a:ext cx="154940" cy="238760"/>
          </a:xfrm>
          <a:prstGeom prst="rect">
            <a:avLst/>
          </a:prstGeom>
        </p:spPr>
      </p:pic>
      <p:pic>
        <p:nvPicPr>
          <p:cNvPr id="8" name="Picture 7"/>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8463447" y="5300375"/>
            <a:ext cx="2529840" cy="370840"/>
          </a:xfrm>
          <a:prstGeom prst="rect">
            <a:avLst/>
          </a:prstGeom>
        </p:spPr>
      </p:pic>
      <p:pic>
        <p:nvPicPr>
          <p:cNvPr id="9" name="Picture 8"/>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9972633" y="4412377"/>
            <a:ext cx="1361440" cy="320040"/>
          </a:xfrm>
          <a:prstGeom prst="rect">
            <a:avLst/>
          </a:prstGeom>
        </p:spPr>
      </p:pic>
      <p:pic>
        <p:nvPicPr>
          <p:cNvPr id="10" name="Picture 9"/>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0217150" y="783855"/>
            <a:ext cx="1409700" cy="241300"/>
          </a:xfrm>
          <a:prstGeom prst="rect">
            <a:avLst/>
          </a:prstGeom>
        </p:spPr>
      </p:pic>
      <p:pic>
        <p:nvPicPr>
          <p:cNvPr id="11" name="Picture 10"/>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0725150" y="1155523"/>
            <a:ext cx="901700" cy="231140"/>
          </a:xfrm>
          <a:prstGeom prst="rect">
            <a:avLst/>
          </a:prstGeom>
        </p:spPr>
      </p:pic>
      <p:grpSp>
        <p:nvGrpSpPr>
          <p:cNvPr id="25" name="Group 24"/>
          <p:cNvGrpSpPr/>
          <p:nvPr/>
        </p:nvGrpSpPr>
        <p:grpSpPr>
          <a:xfrm>
            <a:off x="1680062" y="1008462"/>
            <a:ext cx="4095775" cy="3172857"/>
            <a:chOff x="838200" y="949289"/>
            <a:chExt cx="3158164" cy="2536861"/>
          </a:xfrm>
        </p:grpSpPr>
        <p:cxnSp>
          <p:nvCxnSpPr>
            <p:cNvPr id="26" name="Straight Arrow Connector 25"/>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Cross 30"/>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Cross 31"/>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Cross 32"/>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Cross 33"/>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37" name="Picture 36"/>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p:sp>
        <p:nvSpPr>
          <p:cNvPr id="28" name="Rectangle 27"/>
          <p:cNvSpPr/>
          <p:nvPr/>
        </p:nvSpPr>
        <p:spPr>
          <a:xfrm>
            <a:off x="10954393" y="6488668"/>
            <a:ext cx="1229119" cy="369332"/>
          </a:xfrm>
          <a:prstGeom prst="rect">
            <a:avLst/>
          </a:prstGeom>
        </p:spPr>
        <p:txBody>
          <a:bodyPr wrap="none">
            <a:spAutoFit/>
          </a:bodyPr>
          <a:lstStyle/>
          <a:p>
            <a:r>
              <a:rPr lang="en-US"/>
              <a:t>Andrew Ng</a:t>
            </a:r>
          </a:p>
        </p:txBody>
      </p:sp>
    </p:spTree>
    <p:extLst>
      <p:ext uri="{BB962C8B-B14F-4D97-AF65-F5344CB8AC3E}">
        <p14:creationId xmlns:p14="http://schemas.microsoft.com/office/powerpoint/2010/main" val="2126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14"/>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524000" y="0"/>
            <a:ext cx="8864600" cy="684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1142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a:t>
            </a:r>
          </a:p>
        </p:txBody>
      </p:sp>
      <p:sp>
        <p:nvSpPr>
          <p:cNvPr id="3" name="Content Placeholder 2"/>
          <p:cNvSpPr>
            <a:spLocks noGrp="1"/>
          </p:cNvSpPr>
          <p:nvPr>
            <p:ph idx="1"/>
          </p:nvPr>
        </p:nvSpPr>
        <p:spPr>
          <a:xfrm>
            <a:off x="838200" y="1690688"/>
            <a:ext cx="10515600" cy="4351338"/>
          </a:xfrm>
        </p:spPr>
        <p:txBody>
          <a:bodyPr/>
          <a:lstStyle/>
          <a:p>
            <a:r>
              <a:rPr lang="en-US" dirty="0"/>
              <a:t>Variance and Covariance:</a:t>
            </a:r>
          </a:p>
          <a:p>
            <a:pPr lvl="1"/>
            <a:r>
              <a:rPr lang="en-US" dirty="0"/>
              <a:t>Measure of the “spread” of a set of points around their center of mass(mean)</a:t>
            </a:r>
          </a:p>
          <a:p>
            <a:r>
              <a:rPr lang="en-US" dirty="0"/>
              <a:t>Variance:</a:t>
            </a:r>
          </a:p>
          <a:p>
            <a:pPr lvl="1"/>
            <a:r>
              <a:rPr lang="en-US" dirty="0"/>
              <a:t>Measure of the deviation from the mean for points in one dimension</a:t>
            </a:r>
          </a:p>
          <a:p>
            <a:r>
              <a:rPr lang="en-US" dirty="0"/>
              <a:t>Covariance:</a:t>
            </a:r>
          </a:p>
          <a:p>
            <a:pPr lvl="1"/>
            <a:r>
              <a:rPr lang="en-US" dirty="0"/>
              <a:t>Measure of how much each of the dimensions vary from the mean with </a:t>
            </a:r>
            <a:r>
              <a:rPr lang="en-US" b="1" dirty="0">
                <a:solidFill>
                  <a:schemeClr val="accent6">
                    <a:lumMod val="75000"/>
                  </a:schemeClr>
                </a:solidFill>
              </a:rPr>
              <a:t>respect to each other</a:t>
            </a:r>
          </a:p>
          <a:p>
            <a:endParaRPr lang="en-US" dirty="0"/>
          </a:p>
        </p:txBody>
      </p:sp>
      <p:sp>
        <p:nvSpPr>
          <p:cNvPr id="4" name="Right Arrow 3"/>
          <p:cNvSpPr/>
          <p:nvPr/>
        </p:nvSpPr>
        <p:spPr>
          <a:xfrm>
            <a:off x="1311674" y="5410631"/>
            <a:ext cx="971550" cy="605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93629" y="5090279"/>
            <a:ext cx="8762976" cy="1246495"/>
          </a:xfrm>
          <a:prstGeom prst="rect">
            <a:avLst/>
          </a:prstGeom>
          <a:noFill/>
          <a:ln w="28575">
            <a:solidFill>
              <a:schemeClr val="accent6"/>
            </a:solidFill>
          </a:ln>
        </p:spPr>
        <p:txBody>
          <a:bodyPr wrap="none" rtlCol="0">
            <a:spAutoFit/>
          </a:bodyPr>
          <a:lstStyle/>
          <a:p>
            <a:pPr marL="285750" indent="-285750">
              <a:buFont typeface="Arial" charset="0"/>
              <a:buChar char="•"/>
            </a:pPr>
            <a:r>
              <a:rPr lang="en-US" sz="2500" b="1" dirty="0"/>
              <a:t>Covariance is measured between two dimensions </a:t>
            </a:r>
          </a:p>
          <a:p>
            <a:pPr marL="285750" indent="-285750">
              <a:buFont typeface="Arial" charset="0"/>
              <a:buChar char="•"/>
            </a:pPr>
            <a:r>
              <a:rPr lang="en-US" sz="2500" b="1" dirty="0"/>
              <a:t>Covariance sees if there is a relation between two dimensions </a:t>
            </a:r>
          </a:p>
          <a:p>
            <a:pPr marL="285750" indent="-285750">
              <a:buFont typeface="Arial" charset="0"/>
              <a:buChar char="•"/>
            </a:pPr>
            <a:r>
              <a:rPr lang="en-US" sz="2500" b="1" dirty="0"/>
              <a:t>Covariance between one dimension is the variance</a:t>
            </a:r>
          </a:p>
        </p:txBody>
      </p:sp>
    </p:spTree>
    <p:extLst>
      <p:ext uri="{BB962C8B-B14F-4D97-AF65-F5344CB8AC3E}">
        <p14:creationId xmlns:p14="http://schemas.microsoft.com/office/powerpoint/2010/main" val="1681434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810" y="-93060"/>
            <a:ext cx="10630580" cy="6229891"/>
          </a:xfrm>
        </p:spPr>
      </p:pic>
      <p:sp>
        <p:nvSpPr>
          <p:cNvPr id="5" name="TextBox 4"/>
          <p:cNvSpPr txBox="1"/>
          <p:nvPr/>
        </p:nvSpPr>
        <p:spPr>
          <a:xfrm>
            <a:off x="834390" y="6113971"/>
            <a:ext cx="5533246" cy="369332"/>
          </a:xfrm>
          <a:prstGeom prst="rect">
            <a:avLst/>
          </a:prstGeom>
          <a:noFill/>
        </p:spPr>
        <p:txBody>
          <a:bodyPr wrap="none" rtlCol="0">
            <a:spAutoFit/>
          </a:bodyPr>
          <a:lstStyle/>
          <a:p>
            <a:r>
              <a:rPr lang="en-US" b="1" dirty="0"/>
              <a:t>Positive: Both dimensions increase or decrease together</a:t>
            </a:r>
          </a:p>
        </p:txBody>
      </p:sp>
      <p:sp>
        <p:nvSpPr>
          <p:cNvPr id="6" name="TextBox 5"/>
          <p:cNvSpPr txBox="1"/>
          <p:nvPr/>
        </p:nvSpPr>
        <p:spPr>
          <a:xfrm>
            <a:off x="6848705" y="6113971"/>
            <a:ext cx="4817024" cy="369332"/>
          </a:xfrm>
          <a:prstGeom prst="rect">
            <a:avLst/>
          </a:prstGeom>
          <a:noFill/>
        </p:spPr>
        <p:txBody>
          <a:bodyPr wrap="none" rtlCol="0">
            <a:spAutoFit/>
          </a:bodyPr>
          <a:lstStyle/>
          <a:p>
            <a:r>
              <a:rPr lang="en-US" b="1" dirty="0"/>
              <a:t>Negative: While one increase the other decrease</a:t>
            </a:r>
          </a:p>
        </p:txBody>
      </p:sp>
    </p:spTree>
    <p:extLst>
      <p:ext uri="{BB962C8B-B14F-4D97-AF65-F5344CB8AC3E}">
        <p14:creationId xmlns:p14="http://schemas.microsoft.com/office/powerpoint/2010/main" val="878958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4059" y="130730"/>
            <a:ext cx="10515600" cy="1325563"/>
          </a:xfrm>
        </p:spPr>
        <p:txBody>
          <a:bodyPr/>
          <a:lstStyle/>
          <a:p>
            <a:r>
              <a:rPr lang="en-US" dirty="0"/>
              <a:t>Covariance </a:t>
            </a:r>
          </a:p>
        </p:txBody>
      </p:sp>
      <p:sp>
        <p:nvSpPr>
          <p:cNvPr id="3" name="Content Placeholder 2"/>
          <p:cNvSpPr>
            <a:spLocks noGrp="1"/>
          </p:cNvSpPr>
          <p:nvPr>
            <p:ph idx="1"/>
          </p:nvPr>
        </p:nvSpPr>
        <p:spPr/>
        <p:txBody>
          <a:bodyPr/>
          <a:lstStyle/>
          <a:p>
            <a:r>
              <a:rPr lang="en-US" dirty="0"/>
              <a:t>Used to find relationships between dimensions in high dimensional data sets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5270" y="3183890"/>
            <a:ext cx="6965950" cy="1243920"/>
          </a:xfrm>
          <a:prstGeom prst="rect">
            <a:avLst/>
          </a:prstGeom>
        </p:spPr>
      </p:pic>
      <p:sp>
        <p:nvSpPr>
          <p:cNvPr id="5" name="TextBox 4"/>
          <p:cNvSpPr txBox="1"/>
          <p:nvPr/>
        </p:nvSpPr>
        <p:spPr>
          <a:xfrm>
            <a:off x="5718175" y="4748388"/>
            <a:ext cx="1863011" cy="369332"/>
          </a:xfrm>
          <a:prstGeom prst="rect">
            <a:avLst/>
          </a:prstGeom>
          <a:noFill/>
        </p:spPr>
        <p:txBody>
          <a:bodyPr wrap="none" rtlCol="0">
            <a:spAutoFit/>
          </a:bodyPr>
          <a:lstStyle/>
          <a:p>
            <a:r>
              <a:rPr lang="en-US"/>
              <a:t>The Sample mean</a:t>
            </a:r>
          </a:p>
        </p:txBody>
      </p:sp>
      <p:cxnSp>
        <p:nvCxnSpPr>
          <p:cNvPr id="8" name="Straight Arrow Connector 7"/>
          <p:cNvCxnSpPr/>
          <p:nvPr/>
        </p:nvCxnSpPr>
        <p:spPr>
          <a:xfrm>
            <a:off x="6518275" y="4001294"/>
            <a:ext cx="0" cy="7470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0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492" y="435638"/>
            <a:ext cx="11641455" cy="860400"/>
          </a:xfrm>
        </p:spPr>
        <p:txBody>
          <a:bodyPr/>
          <a:lstStyle/>
          <a:p>
            <a:r>
              <a:rPr lang="en-GB" dirty="0"/>
              <a:t>K-mean clustering</a:t>
            </a:r>
          </a:p>
        </p:txBody>
      </p:sp>
      <p:sp>
        <p:nvSpPr>
          <p:cNvPr id="3" name="Content Placeholder 2"/>
          <p:cNvSpPr>
            <a:spLocks noGrp="1"/>
          </p:cNvSpPr>
          <p:nvPr>
            <p:ph idx="1"/>
          </p:nvPr>
        </p:nvSpPr>
        <p:spPr>
          <a:xfrm>
            <a:off x="888815" y="1207459"/>
            <a:ext cx="10860733" cy="5513832"/>
          </a:xfrm>
        </p:spPr>
        <p:txBody>
          <a:bodyPr/>
          <a:lstStyle/>
          <a:p>
            <a:r>
              <a:rPr lang="en-GB" dirty="0"/>
              <a:t>Unsupervised machine learning algorithm. </a:t>
            </a:r>
          </a:p>
          <a:p>
            <a:r>
              <a:rPr lang="en-GB" dirty="0"/>
              <a:t>It groups a set of objects in such a way that objects in the same group (called a cluster) are more similar to each other than those in other groups (other clusters).</a:t>
            </a:r>
          </a:p>
        </p:txBody>
      </p:sp>
      <p:pic>
        <p:nvPicPr>
          <p:cNvPr id="6" name="Content Placeholder 2">
            <a:extLst>
              <a:ext uri="{FF2B5EF4-FFF2-40B4-BE49-F238E27FC236}">
                <a16:creationId xmlns:a16="http://schemas.microsoft.com/office/drawing/2014/main" id="{78CFC892-4E29-448D-9124-E8162DBA2FB7}"/>
              </a:ext>
            </a:extLst>
          </p:cNvPr>
          <p:cNvPicPr>
            <a:picLocks noChangeAspect="1"/>
          </p:cNvPicPr>
          <p:nvPr/>
        </p:nvPicPr>
        <p:blipFill>
          <a:blip r:embed="rId3"/>
          <a:stretch>
            <a:fillRect/>
          </a:stretch>
        </p:blipFill>
        <p:spPr bwMode="gray">
          <a:xfrm>
            <a:off x="2722881" y="2755393"/>
            <a:ext cx="6645744" cy="382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495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7722" y="-36607"/>
            <a:ext cx="10515600" cy="1325563"/>
          </a:xfrm>
        </p:spPr>
        <p:txBody>
          <a:bodyPr/>
          <a:lstStyle/>
          <a:p>
            <a:r>
              <a:rPr lang="en-US" dirty="0"/>
              <a:t>Eigenvector and Eigenvalue</a:t>
            </a:r>
          </a:p>
        </p:txBody>
      </p:sp>
      <p:sp>
        <p:nvSpPr>
          <p:cNvPr id="4" name="Rectangle 3"/>
          <p:cNvSpPr/>
          <p:nvPr/>
        </p:nvSpPr>
        <p:spPr>
          <a:xfrm>
            <a:off x="5148747" y="1149727"/>
            <a:ext cx="2153006" cy="707886"/>
          </a:xfrm>
          <a:prstGeom prst="rect">
            <a:avLst/>
          </a:prstGeom>
        </p:spPr>
        <p:txBody>
          <a:bodyPr wrap="square">
            <a:spAutoFit/>
          </a:bodyPr>
          <a:lstStyle/>
          <a:p>
            <a:r>
              <a:rPr lang="en-US" altLang="zh-TW" sz="4000" b="1" dirty="0">
                <a:solidFill>
                  <a:srgbClr val="7030A0"/>
                </a:solidFill>
              </a:rPr>
              <a:t>Ax = </a:t>
            </a:r>
            <a:r>
              <a:rPr lang="el-GR" altLang="zh-TW" sz="4000" b="1" dirty="0">
                <a:solidFill>
                  <a:srgbClr val="7030A0"/>
                </a:solidFill>
              </a:rPr>
              <a:t>λ</a:t>
            </a:r>
            <a:r>
              <a:rPr lang="en-US" altLang="zh-TW" sz="4000" b="1" dirty="0">
                <a:solidFill>
                  <a:srgbClr val="7030A0"/>
                </a:solidFill>
              </a:rPr>
              <a:t>x</a:t>
            </a:r>
            <a:endParaRPr lang="en-US" sz="4000" dirty="0">
              <a:solidFill>
                <a:srgbClr val="7030A0"/>
              </a:solidFill>
            </a:endParaRPr>
          </a:p>
        </p:txBody>
      </p:sp>
      <p:sp>
        <p:nvSpPr>
          <p:cNvPr id="5" name="Rectangle 4"/>
          <p:cNvSpPr/>
          <p:nvPr/>
        </p:nvSpPr>
        <p:spPr>
          <a:xfrm>
            <a:off x="2687722" y="1837209"/>
            <a:ext cx="7520940" cy="1708160"/>
          </a:xfrm>
          <a:prstGeom prst="rect">
            <a:avLst/>
          </a:prstGeom>
        </p:spPr>
        <p:txBody>
          <a:bodyPr wrap="square">
            <a:spAutoFit/>
          </a:bodyPr>
          <a:lstStyle/>
          <a:p>
            <a:r>
              <a:rPr lang="en-US" altLang="zh-TW" sz="3500" b="1" dirty="0">
                <a:solidFill>
                  <a:srgbClr val="0070C0"/>
                </a:solidFill>
              </a:rPr>
              <a:t>A: Square </a:t>
            </a:r>
            <a:r>
              <a:rPr lang="en-US" altLang="zh-TW" sz="3500" b="1" dirty="0" err="1">
                <a:solidFill>
                  <a:srgbClr val="0070C0"/>
                </a:solidFill>
              </a:rPr>
              <a:t>Matirx</a:t>
            </a:r>
            <a:endParaRPr lang="en-US" altLang="zh-TW" sz="3500" b="1" dirty="0">
              <a:solidFill>
                <a:srgbClr val="0070C0"/>
              </a:solidFill>
            </a:endParaRPr>
          </a:p>
          <a:p>
            <a:r>
              <a:rPr lang="el-GR" altLang="zh-TW" sz="3500" b="1" dirty="0">
                <a:solidFill>
                  <a:srgbClr val="0070C0"/>
                </a:solidFill>
              </a:rPr>
              <a:t>λ</a:t>
            </a:r>
            <a:r>
              <a:rPr lang="en-US" altLang="zh-TW" sz="3500" b="1" dirty="0">
                <a:solidFill>
                  <a:srgbClr val="0070C0"/>
                </a:solidFill>
              </a:rPr>
              <a:t>: Eigenvector or characteristic vector</a:t>
            </a:r>
          </a:p>
          <a:p>
            <a:r>
              <a:rPr lang="en-US" altLang="zh-TW" sz="3500" b="1" dirty="0">
                <a:solidFill>
                  <a:srgbClr val="0070C0"/>
                </a:solidFill>
              </a:rPr>
              <a:t>X: Eigenvalue or characteristic value</a:t>
            </a:r>
            <a:endParaRPr lang="en-US" sz="3500" dirty="0">
              <a:solidFill>
                <a:srgbClr val="0070C0"/>
              </a:solidFill>
            </a:endParaRPr>
          </a:p>
        </p:txBody>
      </p:sp>
      <p:sp>
        <p:nvSpPr>
          <p:cNvPr id="6" name="Right Arrow 5"/>
          <p:cNvSpPr/>
          <p:nvPr/>
        </p:nvSpPr>
        <p:spPr>
          <a:xfrm>
            <a:off x="2712254" y="3863340"/>
            <a:ext cx="891540" cy="70866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51780" y="3863340"/>
            <a:ext cx="5392823" cy="769441"/>
          </a:xfrm>
          <a:prstGeom prst="rect">
            <a:avLst/>
          </a:prstGeom>
        </p:spPr>
        <p:txBody>
          <a:bodyPr wrap="none">
            <a:spAutoFit/>
          </a:bodyPr>
          <a:lstStyle/>
          <a:p>
            <a:pPr marL="342900" indent="-342900">
              <a:buFont typeface="Arial" charset="0"/>
              <a:buChar char="•"/>
            </a:pPr>
            <a:r>
              <a:rPr lang="en-US" sz="2200" b="1" i="1" dirty="0"/>
              <a:t>The zero vector can not be an eigenvector</a:t>
            </a:r>
          </a:p>
          <a:p>
            <a:pPr marL="342900" indent="-342900">
              <a:buFont typeface="Arial" charset="0"/>
              <a:buChar char="•"/>
            </a:pPr>
            <a:r>
              <a:rPr lang="en-US" sz="2200" b="1" i="1" dirty="0"/>
              <a:t>The value zero can be eigenvalue </a:t>
            </a:r>
          </a:p>
        </p:txBody>
      </p:sp>
    </p:spTree>
    <p:extLst>
      <p:ext uri="{BB962C8B-B14F-4D97-AF65-F5344CB8AC3E}">
        <p14:creationId xmlns:p14="http://schemas.microsoft.com/office/powerpoint/2010/main" val="120178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7722" y="-36607"/>
            <a:ext cx="10515600" cy="1325563"/>
          </a:xfrm>
        </p:spPr>
        <p:txBody>
          <a:bodyPr/>
          <a:lstStyle/>
          <a:p>
            <a:r>
              <a:rPr lang="en-US" dirty="0"/>
              <a:t>Eigenvector and Eigenvalue</a:t>
            </a:r>
          </a:p>
        </p:txBody>
      </p:sp>
      <p:sp>
        <p:nvSpPr>
          <p:cNvPr id="4" name="Rectangle 3"/>
          <p:cNvSpPr/>
          <p:nvPr/>
        </p:nvSpPr>
        <p:spPr>
          <a:xfrm>
            <a:off x="5148747" y="1149727"/>
            <a:ext cx="2153006" cy="707886"/>
          </a:xfrm>
          <a:prstGeom prst="rect">
            <a:avLst/>
          </a:prstGeom>
        </p:spPr>
        <p:txBody>
          <a:bodyPr wrap="square">
            <a:spAutoFit/>
          </a:bodyPr>
          <a:lstStyle/>
          <a:p>
            <a:r>
              <a:rPr lang="en-US" altLang="zh-TW" sz="4000" b="1" dirty="0">
                <a:solidFill>
                  <a:srgbClr val="7030A0"/>
                </a:solidFill>
              </a:rPr>
              <a:t>Ax = </a:t>
            </a:r>
            <a:r>
              <a:rPr lang="el-GR" altLang="zh-TW" sz="4000" b="1" dirty="0">
                <a:solidFill>
                  <a:srgbClr val="7030A0"/>
                </a:solidFill>
              </a:rPr>
              <a:t>λ</a:t>
            </a:r>
            <a:r>
              <a:rPr lang="en-US" altLang="zh-TW" sz="4000" b="1" dirty="0">
                <a:solidFill>
                  <a:srgbClr val="7030A0"/>
                </a:solidFill>
              </a:rPr>
              <a:t>x</a:t>
            </a:r>
            <a:endParaRPr lang="en-US" sz="4000" dirty="0">
              <a:solidFill>
                <a:srgbClr val="7030A0"/>
              </a:solidFill>
            </a:endParaRPr>
          </a:p>
        </p:txBody>
      </p:sp>
      <p:sp>
        <p:nvSpPr>
          <p:cNvPr id="5" name="Rectangle 4"/>
          <p:cNvSpPr/>
          <p:nvPr/>
        </p:nvSpPr>
        <p:spPr>
          <a:xfrm>
            <a:off x="2687722" y="1837209"/>
            <a:ext cx="7520940" cy="1708160"/>
          </a:xfrm>
          <a:prstGeom prst="rect">
            <a:avLst/>
          </a:prstGeom>
        </p:spPr>
        <p:txBody>
          <a:bodyPr wrap="square">
            <a:spAutoFit/>
          </a:bodyPr>
          <a:lstStyle/>
          <a:p>
            <a:r>
              <a:rPr lang="en-US" altLang="zh-TW" sz="3500" b="1" dirty="0">
                <a:solidFill>
                  <a:srgbClr val="0070C0"/>
                </a:solidFill>
              </a:rPr>
              <a:t>A: Square </a:t>
            </a:r>
            <a:r>
              <a:rPr lang="en-US" altLang="zh-TW" sz="3500" b="1" dirty="0" err="1">
                <a:solidFill>
                  <a:srgbClr val="0070C0"/>
                </a:solidFill>
              </a:rPr>
              <a:t>Matirx</a:t>
            </a:r>
            <a:endParaRPr lang="en-US" altLang="zh-TW" sz="3500" b="1" dirty="0">
              <a:solidFill>
                <a:srgbClr val="0070C0"/>
              </a:solidFill>
            </a:endParaRPr>
          </a:p>
          <a:p>
            <a:r>
              <a:rPr lang="el-GR" altLang="zh-TW" sz="3500" b="1" dirty="0">
                <a:solidFill>
                  <a:srgbClr val="0070C0"/>
                </a:solidFill>
              </a:rPr>
              <a:t>λ</a:t>
            </a:r>
            <a:r>
              <a:rPr lang="en-US" altLang="zh-TW" sz="3500" b="1" dirty="0">
                <a:solidFill>
                  <a:srgbClr val="0070C0"/>
                </a:solidFill>
              </a:rPr>
              <a:t>: Eigenvector or characteristic vector</a:t>
            </a:r>
          </a:p>
          <a:p>
            <a:r>
              <a:rPr lang="en-US" altLang="zh-TW" sz="3500" b="1" dirty="0">
                <a:solidFill>
                  <a:srgbClr val="0070C0"/>
                </a:solidFill>
              </a:rPr>
              <a:t>X: Eigenvalue or characteristic value</a:t>
            </a:r>
            <a:endParaRPr lang="en-US" sz="3500" dirty="0">
              <a:solidFill>
                <a:srgbClr val="0070C0"/>
              </a:solidFill>
            </a:endParaRPr>
          </a:p>
        </p:txBody>
      </p:sp>
      <p:graphicFrame>
        <p:nvGraphicFramePr>
          <p:cNvPr id="8" name="Object 7"/>
          <p:cNvGraphicFramePr>
            <a:graphicFrameLocks/>
          </p:cNvGraphicFramePr>
          <p:nvPr/>
        </p:nvGraphicFramePr>
        <p:xfrm>
          <a:off x="2795532" y="3499097"/>
          <a:ext cx="7591828" cy="3358903"/>
        </p:xfrm>
        <a:graphic>
          <a:graphicData uri="http://schemas.openxmlformats.org/presentationml/2006/ole">
            <mc:AlternateContent xmlns:mc="http://schemas.openxmlformats.org/markup-compatibility/2006">
              <mc:Choice xmlns:v="urn:schemas-microsoft-com:vml" Requires="v">
                <p:oleObj name="Equation" r:id="rId2" imgW="3378200" imgH="1638300" progId="Equation.3">
                  <p:embed/>
                </p:oleObj>
              </mc:Choice>
              <mc:Fallback>
                <p:oleObj name="Equation" r:id="rId2" imgW="3378200" imgH="1638300" progId="Equation.3">
                  <p:embed/>
                  <p:pic>
                    <p:nvPicPr>
                      <p:cNvPr id="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32" y="3499097"/>
                        <a:ext cx="7591828" cy="3358903"/>
                      </a:xfrm>
                      <a:prstGeom prst="rect">
                        <a:avLst/>
                      </a:prstGeom>
                      <a:noFill/>
                      <a:ln>
                        <a:noFill/>
                      </a:ln>
                    </p:spPr>
                  </p:pic>
                </p:oleObj>
              </mc:Fallback>
            </mc:AlternateContent>
          </a:graphicData>
        </a:graphic>
      </p:graphicFrame>
      <p:sp>
        <p:nvSpPr>
          <p:cNvPr id="10" name="Right Arrow 9"/>
          <p:cNvSpPr/>
          <p:nvPr/>
        </p:nvSpPr>
        <p:spPr>
          <a:xfrm>
            <a:off x="597851" y="3545369"/>
            <a:ext cx="1911173" cy="1528465"/>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Example</a:t>
            </a:r>
          </a:p>
        </p:txBody>
      </p:sp>
    </p:spTree>
    <p:extLst>
      <p:ext uri="{BB962C8B-B14F-4D97-AF65-F5344CB8AC3E}">
        <p14:creationId xmlns:p14="http://schemas.microsoft.com/office/powerpoint/2010/main" val="71917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7722" y="-36607"/>
            <a:ext cx="10515600" cy="1325563"/>
          </a:xfrm>
        </p:spPr>
        <p:txBody>
          <a:bodyPr/>
          <a:lstStyle/>
          <a:p>
            <a:r>
              <a:rPr lang="en-US" dirty="0"/>
              <a:t>Eigenvector and Eigenvalue</a:t>
            </a:r>
          </a:p>
        </p:txBody>
      </p:sp>
      <p:sp>
        <p:nvSpPr>
          <p:cNvPr id="4" name="Rectangle 3"/>
          <p:cNvSpPr/>
          <p:nvPr/>
        </p:nvSpPr>
        <p:spPr>
          <a:xfrm>
            <a:off x="5478812" y="1112344"/>
            <a:ext cx="3107748" cy="1200329"/>
          </a:xfrm>
          <a:prstGeom prst="rect">
            <a:avLst/>
          </a:prstGeom>
        </p:spPr>
        <p:txBody>
          <a:bodyPr wrap="square">
            <a:spAutoFit/>
          </a:bodyPr>
          <a:lstStyle/>
          <a:p>
            <a:r>
              <a:rPr lang="en-US" altLang="zh-TW" sz="3600" b="1" dirty="0">
                <a:solidFill>
                  <a:srgbClr val="0070C0"/>
                </a:solidFill>
              </a:rPr>
              <a:t>Ax - </a:t>
            </a:r>
            <a:r>
              <a:rPr lang="el-GR" altLang="zh-TW" sz="3600" b="1" dirty="0">
                <a:solidFill>
                  <a:srgbClr val="0070C0"/>
                </a:solidFill>
              </a:rPr>
              <a:t>λ</a:t>
            </a:r>
            <a:r>
              <a:rPr lang="en-US" altLang="zh-TW" sz="3600" b="1" dirty="0">
                <a:solidFill>
                  <a:srgbClr val="0070C0"/>
                </a:solidFill>
              </a:rPr>
              <a:t>x</a:t>
            </a:r>
            <a:r>
              <a:rPr lang="en-US" altLang="zh-TW" sz="3600" dirty="0">
                <a:solidFill>
                  <a:srgbClr val="0070C0"/>
                </a:solidFill>
              </a:rPr>
              <a:t> </a:t>
            </a:r>
            <a:r>
              <a:rPr lang="en-US" altLang="zh-TW" sz="3600" b="1" dirty="0">
                <a:solidFill>
                  <a:srgbClr val="0070C0"/>
                </a:solidFill>
              </a:rPr>
              <a:t>= 0</a:t>
            </a:r>
          </a:p>
          <a:p>
            <a:r>
              <a:rPr lang="en-US" altLang="zh-TW" sz="3600" b="1" dirty="0">
                <a:solidFill>
                  <a:srgbClr val="0070C0"/>
                </a:solidFill>
              </a:rPr>
              <a:t>(A – </a:t>
            </a:r>
            <a:r>
              <a:rPr lang="el-GR" altLang="zh-TW" sz="3600" b="1" dirty="0">
                <a:solidFill>
                  <a:srgbClr val="0070C0"/>
                </a:solidFill>
              </a:rPr>
              <a:t>λ</a:t>
            </a:r>
            <a:r>
              <a:rPr lang="en-US" altLang="zh-TW" sz="3600" b="1" dirty="0">
                <a:solidFill>
                  <a:srgbClr val="0070C0"/>
                </a:solidFill>
              </a:rPr>
              <a:t>I)x</a:t>
            </a:r>
            <a:r>
              <a:rPr lang="en-US" altLang="zh-TW" sz="3600" dirty="0">
                <a:solidFill>
                  <a:srgbClr val="0070C0"/>
                </a:solidFill>
              </a:rPr>
              <a:t> </a:t>
            </a:r>
            <a:r>
              <a:rPr lang="en-US" altLang="zh-TW" sz="3600" b="1" dirty="0">
                <a:solidFill>
                  <a:srgbClr val="0070C0"/>
                </a:solidFill>
              </a:rPr>
              <a:t>= 0</a:t>
            </a:r>
          </a:p>
        </p:txBody>
      </p:sp>
      <p:sp>
        <p:nvSpPr>
          <p:cNvPr id="3" name="Rectangle 2"/>
          <p:cNvSpPr/>
          <p:nvPr/>
        </p:nvSpPr>
        <p:spPr>
          <a:xfrm>
            <a:off x="5648808" y="2571976"/>
            <a:ext cx="1946367" cy="1200329"/>
          </a:xfrm>
          <a:prstGeom prst="rect">
            <a:avLst/>
          </a:prstGeom>
        </p:spPr>
        <p:txBody>
          <a:bodyPr wrap="none">
            <a:spAutoFit/>
          </a:bodyPr>
          <a:lstStyle/>
          <a:p>
            <a:r>
              <a:rPr lang="en-US" altLang="zh-TW" sz="3600" b="1" dirty="0">
                <a:solidFill>
                  <a:srgbClr val="0070C0"/>
                </a:solidFill>
              </a:rPr>
              <a:t>B = A – </a:t>
            </a:r>
            <a:r>
              <a:rPr lang="el-GR" altLang="zh-TW" sz="3600" b="1" dirty="0">
                <a:solidFill>
                  <a:srgbClr val="0070C0"/>
                </a:solidFill>
              </a:rPr>
              <a:t>λ</a:t>
            </a:r>
            <a:r>
              <a:rPr lang="en-US" altLang="zh-TW" sz="3600" b="1" dirty="0">
                <a:solidFill>
                  <a:srgbClr val="0070C0"/>
                </a:solidFill>
              </a:rPr>
              <a:t>I</a:t>
            </a:r>
          </a:p>
          <a:p>
            <a:r>
              <a:rPr lang="en-US" altLang="zh-TW" sz="3600" b="1" dirty="0" err="1">
                <a:solidFill>
                  <a:srgbClr val="0070C0"/>
                </a:solidFill>
              </a:rPr>
              <a:t>Bx</a:t>
            </a:r>
            <a:r>
              <a:rPr lang="en-US" altLang="zh-TW" sz="3600" dirty="0">
                <a:solidFill>
                  <a:srgbClr val="0070C0"/>
                </a:solidFill>
              </a:rPr>
              <a:t> </a:t>
            </a:r>
            <a:r>
              <a:rPr lang="en-US" altLang="zh-TW" sz="3600" b="1" dirty="0">
                <a:solidFill>
                  <a:srgbClr val="0070C0"/>
                </a:solidFill>
              </a:rPr>
              <a:t>= 0</a:t>
            </a:r>
            <a:endParaRPr lang="en-US" sz="3600" dirty="0">
              <a:solidFill>
                <a:srgbClr val="0070C0"/>
              </a:solidFill>
            </a:endParaRPr>
          </a:p>
        </p:txBody>
      </p:sp>
      <p:sp>
        <p:nvSpPr>
          <p:cNvPr id="6" name="Rectangle 5"/>
          <p:cNvSpPr/>
          <p:nvPr/>
        </p:nvSpPr>
        <p:spPr>
          <a:xfrm>
            <a:off x="5648808" y="4071949"/>
            <a:ext cx="2247731" cy="646331"/>
          </a:xfrm>
          <a:prstGeom prst="rect">
            <a:avLst/>
          </a:prstGeom>
        </p:spPr>
        <p:txBody>
          <a:bodyPr wrap="none">
            <a:spAutoFit/>
          </a:bodyPr>
          <a:lstStyle/>
          <a:p>
            <a:r>
              <a:rPr lang="en-US" altLang="zh-TW" sz="3600" b="1" dirty="0">
                <a:solidFill>
                  <a:srgbClr val="0070C0"/>
                </a:solidFill>
              </a:rPr>
              <a:t>x = B</a:t>
            </a:r>
            <a:r>
              <a:rPr lang="en-US" altLang="zh-TW" sz="3600" b="1" baseline="30000" dirty="0">
                <a:solidFill>
                  <a:srgbClr val="0070C0"/>
                </a:solidFill>
              </a:rPr>
              <a:t>-1</a:t>
            </a:r>
            <a:r>
              <a:rPr lang="en-US" altLang="zh-TW" sz="3600" b="1" dirty="0">
                <a:solidFill>
                  <a:srgbClr val="0070C0"/>
                </a:solidFill>
              </a:rPr>
              <a:t>0 = 0</a:t>
            </a:r>
            <a:endParaRPr lang="en-US" sz="3600" dirty="0">
              <a:solidFill>
                <a:srgbClr val="0070C0"/>
              </a:solidFill>
            </a:endParaRPr>
          </a:p>
        </p:txBody>
      </p:sp>
      <p:sp>
        <p:nvSpPr>
          <p:cNvPr id="7" name="Rectangle 6"/>
          <p:cNvSpPr/>
          <p:nvPr/>
        </p:nvSpPr>
        <p:spPr>
          <a:xfrm>
            <a:off x="174511" y="2874711"/>
            <a:ext cx="3963906" cy="477054"/>
          </a:xfrm>
          <a:prstGeom prst="rect">
            <a:avLst/>
          </a:prstGeom>
        </p:spPr>
        <p:txBody>
          <a:bodyPr wrap="none">
            <a:spAutoFit/>
          </a:bodyPr>
          <a:lstStyle/>
          <a:p>
            <a:r>
              <a:rPr lang="en-US" sz="2500" b="1" dirty="0"/>
              <a:t>If we define a new matrix B:</a:t>
            </a:r>
            <a:r>
              <a:rPr lang="en-US" dirty="0"/>
              <a:t> </a:t>
            </a:r>
          </a:p>
        </p:txBody>
      </p:sp>
      <p:sp>
        <p:nvSpPr>
          <p:cNvPr id="9" name="Rectangle 8"/>
          <p:cNvSpPr/>
          <p:nvPr/>
        </p:nvSpPr>
        <p:spPr>
          <a:xfrm>
            <a:off x="1267392" y="4156587"/>
            <a:ext cx="2672526" cy="477054"/>
          </a:xfrm>
          <a:prstGeom prst="rect">
            <a:avLst/>
          </a:prstGeom>
        </p:spPr>
        <p:txBody>
          <a:bodyPr wrap="none">
            <a:spAutoFit/>
          </a:bodyPr>
          <a:lstStyle/>
          <a:p>
            <a:r>
              <a:rPr lang="en-US" sz="2500" b="1" dirty="0"/>
              <a:t>If B has an inverse:</a:t>
            </a:r>
          </a:p>
        </p:txBody>
      </p:sp>
      <p:sp>
        <p:nvSpPr>
          <p:cNvPr id="10" name="Rectangle 9"/>
          <p:cNvSpPr/>
          <p:nvPr/>
        </p:nvSpPr>
        <p:spPr>
          <a:xfrm>
            <a:off x="8516732" y="3964227"/>
            <a:ext cx="2858287" cy="861774"/>
          </a:xfrm>
          <a:prstGeom prst="rect">
            <a:avLst/>
          </a:prstGeom>
        </p:spPr>
        <p:txBody>
          <a:bodyPr wrap="square">
            <a:spAutoFit/>
          </a:bodyPr>
          <a:lstStyle/>
          <a:p>
            <a:r>
              <a:rPr lang="en-US" sz="2500" b="1" dirty="0">
                <a:solidFill>
                  <a:srgbClr val="FF0000"/>
                </a:solidFill>
              </a:rPr>
              <a:t>BUT</a:t>
            </a:r>
            <a:r>
              <a:rPr lang="en-US" sz="2500" b="1">
                <a:solidFill>
                  <a:srgbClr val="FF0000"/>
                </a:solidFill>
              </a:rPr>
              <a:t>! </a:t>
            </a:r>
            <a:r>
              <a:rPr lang="en-US" sz="2500" b="1" dirty="0">
                <a:solidFill>
                  <a:srgbClr val="FF0000"/>
                </a:solidFill>
              </a:rPr>
              <a:t>an eigenvector cannot be zero!!</a:t>
            </a:r>
          </a:p>
        </p:txBody>
      </p:sp>
      <p:sp>
        <p:nvSpPr>
          <p:cNvPr id="11" name="Rectangle 10"/>
          <p:cNvSpPr/>
          <p:nvPr/>
        </p:nvSpPr>
        <p:spPr>
          <a:xfrm>
            <a:off x="3221265" y="5033956"/>
            <a:ext cx="6801451" cy="861774"/>
          </a:xfrm>
          <a:prstGeom prst="rect">
            <a:avLst/>
          </a:prstGeom>
        </p:spPr>
        <p:txBody>
          <a:bodyPr wrap="square">
            <a:spAutoFit/>
          </a:bodyPr>
          <a:lstStyle/>
          <a:p>
            <a:r>
              <a:rPr lang="en-US" sz="2500" b="1" dirty="0"/>
              <a:t>x will be an eigenvector of A if and only if  B does not have an inverse, or equivalently </a:t>
            </a:r>
            <a:r>
              <a:rPr lang="en-US" sz="2500" b="1" dirty="0" err="1"/>
              <a:t>det</a:t>
            </a:r>
            <a:r>
              <a:rPr lang="en-US" sz="2500" b="1" dirty="0"/>
              <a:t>(B)=0 :</a:t>
            </a:r>
          </a:p>
        </p:txBody>
      </p:sp>
      <p:sp>
        <p:nvSpPr>
          <p:cNvPr id="12" name="Rectangle 11"/>
          <p:cNvSpPr/>
          <p:nvPr/>
        </p:nvSpPr>
        <p:spPr>
          <a:xfrm>
            <a:off x="5348020" y="5895730"/>
            <a:ext cx="2849306" cy="646331"/>
          </a:xfrm>
          <a:prstGeom prst="rect">
            <a:avLst/>
          </a:prstGeom>
          <a:ln w="28575">
            <a:solidFill>
              <a:schemeClr val="accent1"/>
            </a:solidFill>
          </a:ln>
        </p:spPr>
        <p:txBody>
          <a:bodyPr wrap="none">
            <a:spAutoFit/>
          </a:bodyPr>
          <a:lstStyle/>
          <a:p>
            <a:pPr>
              <a:spcBef>
                <a:spcPct val="50000"/>
              </a:spcBef>
            </a:pPr>
            <a:r>
              <a:rPr lang="en-US" altLang="zh-TW" sz="3600" b="1" dirty="0" err="1">
                <a:solidFill>
                  <a:srgbClr val="0070C0"/>
                </a:solidFill>
                <a:sym typeface="Symbol" charset="2"/>
              </a:rPr>
              <a:t>det</a:t>
            </a:r>
            <a:r>
              <a:rPr lang="en-US" altLang="zh-TW" sz="3600" b="1" dirty="0">
                <a:solidFill>
                  <a:srgbClr val="0070C0"/>
                </a:solidFill>
              </a:rPr>
              <a:t>(A – </a:t>
            </a:r>
            <a:r>
              <a:rPr lang="el-GR" altLang="zh-TW" sz="3600" b="1" dirty="0">
                <a:solidFill>
                  <a:srgbClr val="0070C0"/>
                </a:solidFill>
              </a:rPr>
              <a:t>λ</a:t>
            </a:r>
            <a:r>
              <a:rPr lang="en-US" altLang="zh-TW" sz="3600" b="1" dirty="0">
                <a:solidFill>
                  <a:srgbClr val="0070C0"/>
                </a:solidFill>
              </a:rPr>
              <a:t>I) = 0</a:t>
            </a:r>
          </a:p>
        </p:txBody>
      </p:sp>
      <p:sp>
        <p:nvSpPr>
          <p:cNvPr id="14" name="Rectangle 13"/>
          <p:cNvSpPr/>
          <p:nvPr/>
        </p:nvSpPr>
        <p:spPr>
          <a:xfrm>
            <a:off x="2156464" y="1381897"/>
            <a:ext cx="1550424" cy="646331"/>
          </a:xfrm>
          <a:prstGeom prst="rect">
            <a:avLst/>
          </a:prstGeom>
        </p:spPr>
        <p:txBody>
          <a:bodyPr wrap="none">
            <a:spAutoFit/>
          </a:bodyPr>
          <a:lstStyle/>
          <a:p>
            <a:r>
              <a:rPr lang="en-US" altLang="zh-TW" sz="3600" b="1" dirty="0">
                <a:solidFill>
                  <a:srgbClr val="7030A0"/>
                </a:solidFill>
              </a:rPr>
              <a:t>Ax = </a:t>
            </a:r>
            <a:r>
              <a:rPr lang="el-GR" altLang="zh-TW" sz="3600" b="1" dirty="0">
                <a:solidFill>
                  <a:srgbClr val="7030A0"/>
                </a:solidFill>
              </a:rPr>
              <a:t>λ</a:t>
            </a:r>
            <a:r>
              <a:rPr lang="en-US" altLang="zh-TW" sz="3600" b="1" dirty="0">
                <a:solidFill>
                  <a:srgbClr val="7030A0"/>
                </a:solidFill>
              </a:rPr>
              <a:t>x</a:t>
            </a:r>
          </a:p>
        </p:txBody>
      </p:sp>
      <p:cxnSp>
        <p:nvCxnSpPr>
          <p:cNvPr id="16" name="Straight Arrow Connector 15"/>
          <p:cNvCxnSpPr/>
          <p:nvPr/>
        </p:nvCxnSpPr>
        <p:spPr>
          <a:xfrm>
            <a:off x="4328722" y="1705063"/>
            <a:ext cx="69989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419015" y="3141754"/>
            <a:ext cx="69989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328722" y="4395114"/>
            <a:ext cx="69989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ight Arrow 18"/>
          <p:cNvSpPr/>
          <p:nvPr/>
        </p:nvSpPr>
        <p:spPr>
          <a:xfrm>
            <a:off x="1748335" y="5044496"/>
            <a:ext cx="1183341" cy="804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041" y="4123779"/>
            <a:ext cx="527691" cy="527691"/>
          </a:xfrm>
          <a:prstGeom prst="rect">
            <a:avLst/>
          </a:prstGeom>
        </p:spPr>
      </p:pic>
    </p:spTree>
    <p:extLst>
      <p:ext uri="{BB962C8B-B14F-4D97-AF65-F5344CB8AC3E}">
        <p14:creationId xmlns:p14="http://schemas.microsoft.com/office/powerpoint/2010/main" val="61601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2075327" y="1111622"/>
            <a:ext cx="9144000" cy="5867400"/>
          </a:xfrm>
        </p:spPr>
        <p:txBody>
          <a:bodyPr>
            <a:normAutofit fontScale="77500" lnSpcReduction="20000"/>
          </a:bodyPr>
          <a:lstStyle/>
          <a:p>
            <a:pPr>
              <a:buFont typeface="Wingdings" charset="2"/>
              <a:buNone/>
            </a:pPr>
            <a:r>
              <a:rPr lang="en-US" altLang="zh-TW" sz="2000" dirty="0">
                <a:solidFill>
                  <a:srgbClr val="3333FF"/>
                </a:solidFill>
              </a:rPr>
              <a:t>Example 1: </a:t>
            </a:r>
            <a:r>
              <a:rPr lang="en-US" altLang="zh-TW" sz="2000" dirty="0"/>
              <a:t>Find the eigenvalues of</a:t>
            </a:r>
          </a:p>
          <a:p>
            <a:pPr>
              <a:buFont typeface="Wingdings" charset="2"/>
              <a:buNone/>
            </a:pPr>
            <a:endParaRPr lang="en-US" altLang="zh-TW" sz="2000" dirty="0"/>
          </a:p>
          <a:p>
            <a:pPr>
              <a:buFont typeface="Wingdings" charset="2"/>
              <a:buNone/>
            </a:pPr>
            <a:endParaRPr lang="en-US" altLang="zh-TW" sz="2000" dirty="0"/>
          </a:p>
          <a:p>
            <a:pPr>
              <a:buFont typeface="Wingdings" charset="2"/>
              <a:buNone/>
            </a:pPr>
            <a:endParaRPr lang="en-US" altLang="zh-TW" sz="2000" dirty="0"/>
          </a:p>
          <a:p>
            <a:pPr>
              <a:buFont typeface="Wingdings" charset="2"/>
              <a:buNone/>
            </a:pPr>
            <a:r>
              <a:rPr lang="en-US" altLang="zh-TW" sz="2000" dirty="0"/>
              <a:t>       </a:t>
            </a:r>
          </a:p>
          <a:p>
            <a:pPr>
              <a:buFont typeface="Wingdings" charset="2"/>
              <a:buNone/>
            </a:pPr>
            <a:endParaRPr lang="en-US" altLang="zh-TW" sz="2000" dirty="0"/>
          </a:p>
          <a:p>
            <a:pPr>
              <a:buFont typeface="Wingdings" charset="2"/>
              <a:buNone/>
            </a:pPr>
            <a:r>
              <a:rPr lang="en-US" altLang="zh-TW" sz="2000" dirty="0"/>
              <a:t>two eigenvalues: </a:t>
            </a:r>
            <a:r>
              <a:rPr lang="en-US" altLang="zh-TW" sz="2000" dirty="0">
                <a:sym typeface="Symbol" charset="2"/>
              </a:rPr>
              <a:t></a:t>
            </a:r>
            <a:r>
              <a:rPr lang="en-US" altLang="zh-TW" sz="2000" dirty="0"/>
              <a:t>1, </a:t>
            </a:r>
            <a:r>
              <a:rPr lang="en-US" altLang="zh-TW" sz="2000" dirty="0">
                <a:sym typeface="Symbol" charset="2"/>
              </a:rPr>
              <a:t></a:t>
            </a:r>
            <a:r>
              <a:rPr lang="en-US" altLang="zh-TW" sz="2000" dirty="0"/>
              <a:t> 2  </a:t>
            </a:r>
          </a:p>
          <a:p>
            <a:pPr>
              <a:buFont typeface="Wingdings" charset="2"/>
              <a:buNone/>
            </a:pPr>
            <a:r>
              <a:rPr lang="en-US" altLang="zh-TW" sz="2000" i="1" dirty="0">
                <a:solidFill>
                  <a:srgbClr val="0070C0"/>
                </a:solidFill>
              </a:rPr>
              <a:t>Note:</a:t>
            </a:r>
            <a:r>
              <a:rPr lang="en-US" altLang="zh-TW" sz="2000" dirty="0"/>
              <a:t> The roots of the characteristic equation can be repeated. That is, </a:t>
            </a:r>
            <a:r>
              <a:rPr lang="el-GR" altLang="zh-TW" sz="2000" dirty="0"/>
              <a:t>λ</a:t>
            </a:r>
            <a:r>
              <a:rPr lang="en-US" altLang="zh-TW" sz="2000" baseline="-25000" dirty="0"/>
              <a:t>1</a:t>
            </a:r>
            <a:r>
              <a:rPr lang="en-US" altLang="zh-TW" sz="2000" dirty="0"/>
              <a:t> = </a:t>
            </a:r>
            <a:r>
              <a:rPr lang="el-GR" altLang="zh-TW" sz="2000" dirty="0"/>
              <a:t>λ</a:t>
            </a:r>
            <a:r>
              <a:rPr lang="en-US" altLang="zh-TW" sz="2000" baseline="-25000" dirty="0"/>
              <a:t>2</a:t>
            </a:r>
            <a:r>
              <a:rPr lang="en-US" altLang="zh-TW" sz="2000" dirty="0"/>
              <a:t> =…= </a:t>
            </a:r>
            <a:r>
              <a:rPr lang="el-GR" altLang="zh-TW" sz="2000" dirty="0"/>
              <a:t>λ</a:t>
            </a:r>
            <a:r>
              <a:rPr lang="en-US" altLang="zh-TW" sz="2000" baseline="-25000" dirty="0"/>
              <a:t>k</a:t>
            </a:r>
            <a:r>
              <a:rPr lang="en-US" altLang="zh-TW" sz="2000" dirty="0"/>
              <a:t>. If that happens, the eigenvalue is said to be of multiplicity k.</a:t>
            </a:r>
          </a:p>
          <a:p>
            <a:pPr>
              <a:buFontTx/>
              <a:buNone/>
            </a:pPr>
            <a:r>
              <a:rPr lang="en-US" altLang="zh-TW" sz="2000" dirty="0">
                <a:solidFill>
                  <a:srgbClr val="3333FF"/>
                </a:solidFill>
              </a:rPr>
              <a:t>Example 2: </a:t>
            </a:r>
            <a:r>
              <a:rPr lang="en-US" altLang="zh-TW" sz="2000" dirty="0"/>
              <a:t>Find the eigenvalues of</a:t>
            </a:r>
          </a:p>
          <a:p>
            <a:pPr>
              <a:buFontTx/>
              <a:buNone/>
            </a:pPr>
            <a:endParaRPr lang="en-US" altLang="zh-TW" sz="2000" dirty="0">
              <a:solidFill>
                <a:srgbClr val="3333FF"/>
              </a:solidFill>
            </a:endParaRPr>
          </a:p>
          <a:p>
            <a:pPr>
              <a:buFontTx/>
              <a:buNone/>
            </a:pPr>
            <a:endParaRPr lang="en-US" altLang="zh-TW" sz="2000" dirty="0">
              <a:solidFill>
                <a:srgbClr val="3333FF"/>
              </a:solidFill>
            </a:endParaRPr>
          </a:p>
          <a:p>
            <a:pPr>
              <a:buFontTx/>
              <a:buNone/>
            </a:pPr>
            <a:endParaRPr lang="en-US" altLang="zh-TW" sz="2000" dirty="0">
              <a:solidFill>
                <a:srgbClr val="3333FF"/>
              </a:solidFill>
            </a:endParaRPr>
          </a:p>
          <a:p>
            <a:pPr>
              <a:buFontTx/>
              <a:buNone/>
            </a:pPr>
            <a:endParaRPr lang="en-US" altLang="zh-TW" sz="2000" dirty="0">
              <a:solidFill>
                <a:srgbClr val="3333FF"/>
              </a:solidFill>
            </a:endParaRPr>
          </a:p>
          <a:p>
            <a:pPr>
              <a:buFontTx/>
              <a:buNone/>
            </a:pPr>
            <a:endParaRPr lang="en-US" altLang="zh-TW" sz="2000" dirty="0">
              <a:solidFill>
                <a:srgbClr val="3333FF"/>
              </a:solidFill>
            </a:endParaRPr>
          </a:p>
          <a:p>
            <a:pPr>
              <a:buFontTx/>
              <a:buNone/>
            </a:pPr>
            <a:r>
              <a:rPr lang="en-US" altLang="zh-TW" sz="2000" dirty="0"/>
              <a:t>					             </a:t>
            </a:r>
            <a:r>
              <a:rPr lang="el-GR" altLang="zh-TW" sz="2000" dirty="0"/>
              <a:t>λ</a:t>
            </a:r>
            <a:r>
              <a:rPr lang="en-US" altLang="zh-TW" sz="2000" dirty="0"/>
              <a:t> = 2 is an eigenvector of multiplicity 3.</a:t>
            </a:r>
          </a:p>
          <a:p>
            <a:pPr>
              <a:buFont typeface="Wingdings" charset="2"/>
              <a:buNone/>
            </a:pPr>
            <a:endParaRPr lang="en-US" altLang="zh-TW" sz="2000" dirty="0"/>
          </a:p>
        </p:txBody>
      </p:sp>
      <p:graphicFrame>
        <p:nvGraphicFramePr>
          <p:cNvPr id="5123" name="Object 4"/>
          <p:cNvGraphicFramePr>
            <a:graphicFrameLocks noChangeAspect="1"/>
          </p:cNvGraphicFramePr>
          <p:nvPr/>
        </p:nvGraphicFramePr>
        <p:xfrm>
          <a:off x="6425078" y="1080713"/>
          <a:ext cx="1806575" cy="915988"/>
        </p:xfrm>
        <a:graphic>
          <a:graphicData uri="http://schemas.openxmlformats.org/presentationml/2006/ole">
            <mc:AlternateContent xmlns:mc="http://schemas.openxmlformats.org/markup-compatibility/2006">
              <mc:Choice xmlns:v="urn:schemas-microsoft-com:vml" Requires="v">
                <p:oleObj name="Equation" r:id="rId2" imgW="876228" imgH="428655" progId="Equation.3">
                  <p:embed/>
                </p:oleObj>
              </mc:Choice>
              <mc:Fallback>
                <p:oleObj name="Equation" r:id="rId2" imgW="876228" imgH="428655" progId="Equation.3">
                  <p:embed/>
                  <p:pic>
                    <p:nvPicPr>
                      <p:cNvPr id="512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078" y="1080713"/>
                        <a:ext cx="1806575"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124" name="Object 5"/>
          <p:cNvGraphicFramePr>
            <a:graphicFrameLocks noChangeAspect="1"/>
          </p:cNvGraphicFramePr>
          <p:nvPr/>
        </p:nvGraphicFramePr>
        <p:xfrm>
          <a:off x="2837328" y="1788458"/>
          <a:ext cx="5394325" cy="1425575"/>
        </p:xfrm>
        <a:graphic>
          <a:graphicData uri="http://schemas.openxmlformats.org/presentationml/2006/ole">
            <mc:AlternateContent xmlns:mc="http://schemas.openxmlformats.org/markup-compatibility/2006">
              <mc:Choice xmlns:v="urn:schemas-microsoft-com:vml" Requires="v">
                <p:oleObj name="Equation" r:id="rId4" imgW="2692400" imgH="711200" progId="Equation.3">
                  <p:embed/>
                </p:oleObj>
              </mc:Choice>
              <mc:Fallback>
                <p:oleObj name="Equation" r:id="rId4" imgW="2692400" imgH="711200" progId="Equation.3">
                  <p:embed/>
                  <p:pic>
                    <p:nvPicPr>
                      <p:cNvPr id="512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7328" y="1788458"/>
                        <a:ext cx="5394325" cy="142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126" name="Object 3"/>
          <p:cNvGraphicFramePr>
            <a:graphicFrameLocks noChangeAspect="1"/>
          </p:cNvGraphicFramePr>
          <p:nvPr/>
        </p:nvGraphicFramePr>
        <p:xfrm>
          <a:off x="6266328" y="4128246"/>
          <a:ext cx="1908175" cy="1423988"/>
        </p:xfrm>
        <a:graphic>
          <a:graphicData uri="http://schemas.openxmlformats.org/presentationml/2006/ole">
            <mc:AlternateContent xmlns:mc="http://schemas.openxmlformats.org/markup-compatibility/2006">
              <mc:Choice xmlns:v="urn:schemas-microsoft-com:vml" Requires="v">
                <p:oleObj name="Equation" r:id="rId6" imgW="914290" imgH="676184" progId="Equation.3">
                  <p:embed/>
                </p:oleObj>
              </mc:Choice>
              <mc:Fallback>
                <p:oleObj name="Equation" r:id="rId6" imgW="914290" imgH="676184" progId="Equation.3">
                  <p:embed/>
                  <p:pic>
                    <p:nvPicPr>
                      <p:cNvPr id="5126"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6328" y="4128246"/>
                        <a:ext cx="1908175" cy="1423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127" name="Object 5"/>
          <p:cNvGraphicFramePr>
            <a:graphicFrameLocks noChangeAspect="1"/>
          </p:cNvGraphicFramePr>
          <p:nvPr/>
        </p:nvGraphicFramePr>
        <p:xfrm>
          <a:off x="2380127" y="5347446"/>
          <a:ext cx="5518150" cy="1422400"/>
        </p:xfrm>
        <a:graphic>
          <a:graphicData uri="http://schemas.openxmlformats.org/presentationml/2006/ole">
            <mc:AlternateContent xmlns:mc="http://schemas.openxmlformats.org/markup-compatibility/2006">
              <mc:Choice xmlns:v="urn:schemas-microsoft-com:vml" Requires="v">
                <p:oleObj name="Equation" r:id="rId8" imgW="2755900" imgH="711200" progId="Equation.3">
                  <p:embed/>
                </p:oleObj>
              </mc:Choice>
              <mc:Fallback>
                <p:oleObj name="Equation" r:id="rId8" imgW="2755900" imgH="711200" progId="Equation.3">
                  <p:embed/>
                  <p:pic>
                    <p:nvPicPr>
                      <p:cNvPr id="512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0127" y="5347446"/>
                        <a:ext cx="551815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 name="Title 1"/>
          <p:cNvSpPr>
            <a:spLocks noGrp="1"/>
          </p:cNvSpPr>
          <p:nvPr>
            <p:ph type="title"/>
          </p:nvPr>
        </p:nvSpPr>
        <p:spPr>
          <a:xfrm>
            <a:off x="2687722" y="-36607"/>
            <a:ext cx="10515600" cy="1325563"/>
          </a:xfrm>
        </p:spPr>
        <p:txBody>
          <a:bodyPr/>
          <a:lstStyle/>
          <a:p>
            <a:r>
              <a:rPr lang="en-US" dirty="0"/>
              <a:t>Eigenvector and Eigenvalue</a:t>
            </a:r>
          </a:p>
        </p:txBody>
      </p:sp>
    </p:spTree>
    <p:extLst>
      <p:ext uri="{BB962C8B-B14F-4D97-AF65-F5344CB8AC3E}">
        <p14:creationId xmlns:p14="http://schemas.microsoft.com/office/powerpoint/2010/main" val="1355807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122">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122">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12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1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12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3711" y="166302"/>
            <a:ext cx="7425018" cy="1325563"/>
          </a:xfrm>
        </p:spPr>
        <p:txBody>
          <a:bodyPr>
            <a:normAutofit/>
          </a:bodyPr>
          <a:lstStyle/>
          <a:p>
            <a:r>
              <a:rPr lang="en-US" dirty="0"/>
              <a:t>Principal Component Analysis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213" y="1593214"/>
            <a:ext cx="5194300" cy="5969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213" y="2630459"/>
            <a:ext cx="2057400" cy="482600"/>
          </a:xfrm>
          <a:prstGeom prst="rect">
            <a:avLst/>
          </a:prstGeom>
        </p:spPr>
      </p:pic>
      <p:grpSp>
        <p:nvGrpSpPr>
          <p:cNvPr id="12" name="Group 11"/>
          <p:cNvGrpSpPr/>
          <p:nvPr/>
        </p:nvGrpSpPr>
        <p:grpSpPr>
          <a:xfrm>
            <a:off x="4669148" y="4429834"/>
            <a:ext cx="3581400" cy="2311400"/>
            <a:chOff x="3368040" y="3759200"/>
            <a:chExt cx="3581400" cy="2311400"/>
          </a:xfrm>
        </p:grpSpPr>
        <p:grpSp>
          <p:nvGrpSpPr>
            <p:cNvPr id="10" name="Group 9"/>
            <p:cNvGrpSpPr/>
            <p:nvPr/>
          </p:nvGrpSpPr>
          <p:grpSpPr>
            <a:xfrm>
              <a:off x="3368040" y="3759200"/>
              <a:ext cx="3581400" cy="2311400"/>
              <a:chOff x="3368040" y="3759200"/>
              <a:chExt cx="3581400" cy="231140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040" y="3759200"/>
                <a:ext cx="3581400" cy="2311400"/>
              </a:xfrm>
              <a:prstGeom prst="rect">
                <a:avLst/>
              </a:prstGeom>
            </p:spPr>
          </p:pic>
          <p:sp>
            <p:nvSpPr>
              <p:cNvPr id="9" name="Rounded Rectangle 8"/>
              <p:cNvSpPr/>
              <p:nvPr/>
            </p:nvSpPr>
            <p:spPr>
              <a:xfrm>
                <a:off x="5552440" y="5634990"/>
                <a:ext cx="334010" cy="33147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7680" y="5706931"/>
              <a:ext cx="318770" cy="290643"/>
            </a:xfrm>
            <a:prstGeom prst="rect">
              <a:avLst/>
            </a:prstGeom>
          </p:spPr>
        </p:pic>
      </p:grpSp>
      <p:sp>
        <p:nvSpPr>
          <p:cNvPr id="17" name="Rectangle 16"/>
          <p:cNvSpPr/>
          <p:nvPr/>
        </p:nvSpPr>
        <p:spPr>
          <a:xfrm>
            <a:off x="1057909" y="1623678"/>
            <a:ext cx="1146468" cy="553998"/>
          </a:xfrm>
          <a:prstGeom prst="rect">
            <a:avLst/>
          </a:prstGeom>
        </p:spPr>
        <p:txBody>
          <a:bodyPr wrap="none">
            <a:spAutoFit/>
          </a:bodyPr>
          <a:lstStyle/>
          <a:p>
            <a:r>
              <a:rPr lang="en-US" sz="3000" b="1" dirty="0"/>
              <a:t>Input:</a:t>
            </a:r>
          </a:p>
        </p:txBody>
      </p:sp>
      <p:sp>
        <p:nvSpPr>
          <p:cNvPr id="18" name="Rectangle 17"/>
          <p:cNvSpPr/>
          <p:nvPr/>
        </p:nvSpPr>
        <p:spPr>
          <a:xfrm>
            <a:off x="955485" y="3533518"/>
            <a:ext cx="9498031" cy="1015663"/>
          </a:xfrm>
          <a:prstGeom prst="rect">
            <a:avLst/>
          </a:prstGeom>
        </p:spPr>
        <p:txBody>
          <a:bodyPr wrap="square">
            <a:spAutoFit/>
          </a:bodyPr>
          <a:lstStyle/>
          <a:p>
            <a:r>
              <a:rPr lang="en-US" sz="3000" b="1" dirty="0"/>
              <a:t>Summarize a </a:t>
            </a:r>
            <a:r>
              <a:rPr lang="en-US" sz="3000" b="1" i="1" dirty="0"/>
              <a:t>D</a:t>
            </a:r>
            <a:r>
              <a:rPr lang="en-US" sz="3000" b="1" dirty="0"/>
              <a:t> dimensional vector </a:t>
            </a:r>
            <a:r>
              <a:rPr lang="en-US" sz="3000" b="1" i="1" dirty="0"/>
              <a:t>X</a:t>
            </a:r>
            <a:r>
              <a:rPr lang="en-US" sz="3000" b="1" dirty="0"/>
              <a:t> with </a:t>
            </a:r>
            <a:r>
              <a:rPr lang="en-US" sz="3000" b="1" i="1" dirty="0"/>
              <a:t>K</a:t>
            </a:r>
            <a:r>
              <a:rPr lang="en-US" sz="3000" b="1" dirty="0"/>
              <a:t> dimensional feature vector </a:t>
            </a:r>
            <a:r>
              <a:rPr lang="en-US" sz="3000" b="1" i="1" dirty="0"/>
              <a:t>h(x)</a:t>
            </a:r>
          </a:p>
        </p:txBody>
      </p:sp>
      <p:sp>
        <p:nvSpPr>
          <p:cNvPr id="21" name="Rectangle 20"/>
          <p:cNvSpPr/>
          <p:nvPr/>
        </p:nvSpPr>
        <p:spPr>
          <a:xfrm>
            <a:off x="955485" y="2532432"/>
            <a:ext cx="3338350" cy="553998"/>
          </a:xfrm>
          <a:prstGeom prst="rect">
            <a:avLst/>
          </a:prstGeom>
        </p:spPr>
        <p:txBody>
          <a:bodyPr wrap="none">
            <a:spAutoFit/>
          </a:bodyPr>
          <a:lstStyle/>
          <a:p>
            <a:r>
              <a:rPr lang="en-US" sz="3000" b="1" dirty="0"/>
              <a:t>Set of basis vectors:</a:t>
            </a:r>
          </a:p>
        </p:txBody>
      </p:sp>
    </p:spTree>
    <p:extLst>
      <p:ext uri="{BB962C8B-B14F-4D97-AF65-F5344CB8AC3E}">
        <p14:creationId xmlns:p14="http://schemas.microsoft.com/office/powerpoint/2010/main" val="2119695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1042" y="2939710"/>
            <a:ext cx="2146300" cy="6858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050" y="3617649"/>
            <a:ext cx="2032000" cy="63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974" y="5107185"/>
            <a:ext cx="2298700" cy="546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974" y="5653285"/>
            <a:ext cx="4330700" cy="6604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3914" y="1578578"/>
            <a:ext cx="3746500" cy="787400"/>
          </a:xfrm>
          <a:prstGeom prst="rect">
            <a:avLst/>
          </a:prstGeom>
        </p:spPr>
      </p:pic>
      <p:sp>
        <p:nvSpPr>
          <p:cNvPr id="10" name="Title 1"/>
          <p:cNvSpPr>
            <a:spLocks noGrp="1"/>
          </p:cNvSpPr>
          <p:nvPr>
            <p:ph type="title"/>
          </p:nvPr>
        </p:nvSpPr>
        <p:spPr>
          <a:xfrm>
            <a:off x="2803711" y="166302"/>
            <a:ext cx="7425018" cy="1325563"/>
          </a:xfrm>
        </p:spPr>
        <p:txBody>
          <a:bodyPr>
            <a:normAutofit/>
          </a:bodyPr>
          <a:lstStyle/>
          <a:p>
            <a:r>
              <a:rPr lang="en-US" dirty="0"/>
              <a:t>Principal Component Analysis</a:t>
            </a:r>
          </a:p>
        </p:txBody>
      </p:sp>
      <p:sp>
        <p:nvSpPr>
          <p:cNvPr id="11" name="Rectangle 10"/>
          <p:cNvSpPr/>
          <p:nvPr/>
        </p:nvSpPr>
        <p:spPr>
          <a:xfrm>
            <a:off x="648385" y="2572184"/>
            <a:ext cx="4958665" cy="553998"/>
          </a:xfrm>
          <a:prstGeom prst="rect">
            <a:avLst/>
          </a:prstGeom>
        </p:spPr>
        <p:txBody>
          <a:bodyPr wrap="none">
            <a:spAutoFit/>
          </a:bodyPr>
          <a:lstStyle/>
          <a:p>
            <a:r>
              <a:rPr lang="en-US" sz="3000" b="1" dirty="0"/>
              <a:t>Basis vectors are orthonormal</a:t>
            </a:r>
          </a:p>
        </p:txBody>
      </p:sp>
      <p:sp>
        <p:nvSpPr>
          <p:cNvPr id="12" name="Rectangle 11"/>
          <p:cNvSpPr/>
          <p:nvPr/>
        </p:nvSpPr>
        <p:spPr>
          <a:xfrm>
            <a:off x="648384" y="4298977"/>
            <a:ext cx="4878195" cy="553998"/>
          </a:xfrm>
          <a:prstGeom prst="rect">
            <a:avLst/>
          </a:prstGeom>
        </p:spPr>
        <p:txBody>
          <a:bodyPr wrap="none">
            <a:spAutoFit/>
          </a:bodyPr>
          <a:lstStyle/>
          <a:p>
            <a:r>
              <a:rPr lang="en-US" sz="3000" b="1" dirty="0"/>
              <a:t>New data representation </a:t>
            </a:r>
            <a:r>
              <a:rPr lang="en-US" sz="3000" b="1" i="1" dirty="0"/>
              <a:t>h(x)</a:t>
            </a:r>
          </a:p>
        </p:txBody>
      </p:sp>
    </p:spTree>
    <p:extLst>
      <p:ext uri="{BB962C8B-B14F-4D97-AF65-F5344CB8AC3E}">
        <p14:creationId xmlns:p14="http://schemas.microsoft.com/office/powerpoint/2010/main" val="2138178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914" y="1578578"/>
            <a:ext cx="3746500" cy="787400"/>
          </a:xfrm>
          <a:prstGeom prst="rect">
            <a:avLst/>
          </a:prstGeom>
        </p:spPr>
      </p:pic>
      <p:sp>
        <p:nvSpPr>
          <p:cNvPr id="10" name="Title 1"/>
          <p:cNvSpPr>
            <a:spLocks noGrp="1"/>
          </p:cNvSpPr>
          <p:nvPr>
            <p:ph type="title"/>
          </p:nvPr>
        </p:nvSpPr>
        <p:spPr>
          <a:xfrm>
            <a:off x="2803711" y="166302"/>
            <a:ext cx="7425018" cy="1325563"/>
          </a:xfrm>
        </p:spPr>
        <p:txBody>
          <a:bodyPr>
            <a:normAutofit/>
          </a:bodyPr>
          <a:lstStyle/>
          <a:p>
            <a:r>
              <a:rPr lang="en-US" dirty="0"/>
              <a:t>Principal Component Analysis</a:t>
            </a:r>
          </a:p>
        </p:txBody>
      </p:sp>
      <p:sp>
        <p:nvSpPr>
          <p:cNvPr id="12" name="Rectangle 11"/>
          <p:cNvSpPr/>
          <p:nvPr/>
        </p:nvSpPr>
        <p:spPr>
          <a:xfrm>
            <a:off x="621490" y="2644988"/>
            <a:ext cx="4878195" cy="553998"/>
          </a:xfrm>
          <a:prstGeom prst="rect">
            <a:avLst/>
          </a:prstGeom>
        </p:spPr>
        <p:txBody>
          <a:bodyPr wrap="none">
            <a:spAutoFit/>
          </a:bodyPr>
          <a:lstStyle/>
          <a:p>
            <a:r>
              <a:rPr lang="en-US" sz="3000" b="1" dirty="0"/>
              <a:t>New data representation </a:t>
            </a:r>
            <a:r>
              <a:rPr lang="en-US" sz="3000" b="1" i="1" dirty="0"/>
              <a:t>h(x)</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414" y="3419458"/>
            <a:ext cx="2857500" cy="762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270" y="5613002"/>
            <a:ext cx="3708400" cy="8509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6270" y="4401930"/>
            <a:ext cx="4279900" cy="990600"/>
          </a:xfrm>
          <a:prstGeom prst="rect">
            <a:avLst/>
          </a:prstGeom>
        </p:spPr>
      </p:pic>
      <p:sp>
        <p:nvSpPr>
          <p:cNvPr id="16" name="TextBox 15"/>
          <p:cNvSpPr txBox="1"/>
          <p:nvPr/>
        </p:nvSpPr>
        <p:spPr>
          <a:xfrm>
            <a:off x="1415478" y="5897719"/>
            <a:ext cx="2776466" cy="369332"/>
          </a:xfrm>
          <a:prstGeom prst="rect">
            <a:avLst/>
          </a:prstGeom>
          <a:noFill/>
        </p:spPr>
        <p:txBody>
          <a:bodyPr wrap="none" rtlCol="0">
            <a:spAutoFit/>
          </a:bodyPr>
          <a:lstStyle/>
          <a:p>
            <a:r>
              <a:rPr lang="en-US" dirty="0"/>
              <a:t>Empirical mean of the data</a:t>
            </a:r>
          </a:p>
        </p:txBody>
      </p:sp>
      <p:cxnSp>
        <p:nvCxnSpPr>
          <p:cNvPr id="17" name="Straight Arrow Connector 16"/>
          <p:cNvCxnSpPr/>
          <p:nvPr/>
        </p:nvCxnSpPr>
        <p:spPr>
          <a:xfrm>
            <a:off x="2396751" y="6384482"/>
            <a:ext cx="74911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48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0"/>
            <a:ext cx="8929478" cy="6858000"/>
          </a:xfrm>
          <a:prstGeom prst="rect">
            <a:avLst/>
          </a:prstGeom>
        </p:spPr>
      </p:pic>
    </p:spTree>
    <p:extLst>
      <p:ext uri="{BB962C8B-B14F-4D97-AF65-F5344CB8AC3E}">
        <p14:creationId xmlns:p14="http://schemas.microsoft.com/office/powerpoint/2010/main" val="744345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0"/>
            <a:ext cx="8807328" cy="6858000"/>
          </a:xfrm>
          <a:prstGeom prst="rect">
            <a:avLst/>
          </a:prstGeom>
        </p:spPr>
      </p:pic>
    </p:spTree>
    <p:extLst>
      <p:ext uri="{BB962C8B-B14F-4D97-AF65-F5344CB8AC3E}">
        <p14:creationId xmlns:p14="http://schemas.microsoft.com/office/powerpoint/2010/main" val="742139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9243825" cy="6858000"/>
          </a:xfrm>
          <a:prstGeom prst="rect">
            <a:avLst/>
          </a:prstGeom>
        </p:spPr>
      </p:pic>
    </p:spTree>
    <p:extLst>
      <p:ext uri="{BB962C8B-B14F-4D97-AF65-F5344CB8AC3E}">
        <p14:creationId xmlns:p14="http://schemas.microsoft.com/office/powerpoint/2010/main" val="731394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505" y="403637"/>
            <a:ext cx="11641455" cy="860400"/>
          </a:xfrm>
        </p:spPr>
        <p:txBody>
          <a:bodyPr/>
          <a:lstStyle/>
          <a:p>
            <a:r>
              <a:rPr lang="en-GB" dirty="0"/>
              <a:t>K-means clustering (cont.)</a:t>
            </a:r>
          </a:p>
        </p:txBody>
      </p:sp>
      <p:sp>
        <p:nvSpPr>
          <p:cNvPr id="3" name="Content Placeholder 2"/>
          <p:cNvSpPr>
            <a:spLocks noGrp="1"/>
          </p:cNvSpPr>
          <p:nvPr>
            <p:ph idx="1"/>
          </p:nvPr>
        </p:nvSpPr>
        <p:spPr>
          <a:xfrm>
            <a:off x="819989" y="1164168"/>
            <a:ext cx="11641455" cy="5513832"/>
          </a:xfrm>
        </p:spPr>
        <p:txBody>
          <a:bodyPr/>
          <a:lstStyle/>
          <a:p>
            <a:r>
              <a:rPr lang="en-GB" dirty="0"/>
              <a:t>Examples for applications include customer segmentation, image segmentation, and recommendation systems.</a:t>
            </a:r>
          </a:p>
          <a:p>
            <a:endParaRPr lang="en-GB" dirty="0"/>
          </a:p>
        </p:txBody>
      </p:sp>
      <p:graphicFrame>
        <p:nvGraphicFramePr>
          <p:cNvPr id="7" name="Object 6">
            <a:extLst>
              <a:ext uri="{FF2B5EF4-FFF2-40B4-BE49-F238E27FC236}">
                <a16:creationId xmlns:a16="http://schemas.microsoft.com/office/drawing/2014/main" id="{6BECCC5C-C9F8-4968-852E-D47AEBB89D38}"/>
              </a:ext>
            </a:extLst>
          </p:cNvPr>
          <p:cNvGraphicFramePr>
            <a:graphicFrameLocks noChangeAspect="1"/>
          </p:cNvGraphicFramePr>
          <p:nvPr/>
        </p:nvGraphicFramePr>
        <p:xfrm>
          <a:off x="1743456" y="2218268"/>
          <a:ext cx="8467344" cy="4333733"/>
        </p:xfrm>
        <a:graphic>
          <a:graphicData uri="http://schemas.openxmlformats.org/presentationml/2006/ole">
            <mc:AlternateContent xmlns:mc="http://schemas.openxmlformats.org/markup-compatibility/2006">
              <mc:Choice xmlns:v="urn:schemas-microsoft-com:vml" Requires="v">
                <p:oleObj name="Bitmap Image" r:id="rId3" imgW="5143680" imgH="2743200" progId="Paint.Picture">
                  <p:embed/>
                </p:oleObj>
              </mc:Choice>
              <mc:Fallback>
                <p:oleObj name="Bitmap Image" r:id="rId3" imgW="5143680" imgH="2743200" progId="Paint.Picture">
                  <p:embed/>
                  <p:pic>
                    <p:nvPicPr>
                      <p:cNvPr id="7" name="Object 6">
                        <a:extLst>
                          <a:ext uri="{FF2B5EF4-FFF2-40B4-BE49-F238E27FC236}">
                            <a16:creationId xmlns:a16="http://schemas.microsoft.com/office/drawing/2014/main" id="{6BECCC5C-C9F8-4968-852E-D47AEBB89D38}"/>
                          </a:ext>
                        </a:extLst>
                      </p:cNvPr>
                      <p:cNvPicPr/>
                      <p:nvPr/>
                    </p:nvPicPr>
                    <p:blipFill>
                      <a:blip r:embed="rId4"/>
                      <a:stretch>
                        <a:fillRect/>
                      </a:stretch>
                    </p:blipFill>
                    <p:spPr>
                      <a:xfrm>
                        <a:off x="1743456" y="2218268"/>
                        <a:ext cx="8467344" cy="4333733"/>
                      </a:xfrm>
                      <a:prstGeom prst="rect">
                        <a:avLst/>
                      </a:prstGeom>
                    </p:spPr>
                  </p:pic>
                </p:oleObj>
              </mc:Fallback>
            </mc:AlternateContent>
          </a:graphicData>
        </a:graphic>
      </p:graphicFrame>
    </p:spTree>
    <p:extLst>
      <p:ext uri="{BB962C8B-B14F-4D97-AF65-F5344CB8AC3E}">
        <p14:creationId xmlns:p14="http://schemas.microsoft.com/office/powerpoint/2010/main" val="481786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0"/>
            <a:ext cx="9150645" cy="6858000"/>
          </a:xfrm>
          <a:prstGeom prst="rect">
            <a:avLst/>
          </a:prstGeom>
        </p:spPr>
      </p:pic>
    </p:spTree>
    <p:extLst>
      <p:ext uri="{BB962C8B-B14F-4D97-AF65-F5344CB8AC3E}">
        <p14:creationId xmlns:p14="http://schemas.microsoft.com/office/powerpoint/2010/main" val="256901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738183" y="867741"/>
            <a:ext cx="9691817" cy="4675709"/>
            <a:chOff x="877571" y="380484"/>
            <a:chExt cx="11127006" cy="542477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571" y="380484"/>
              <a:ext cx="3683000" cy="53802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571" y="380484"/>
              <a:ext cx="3703319" cy="5402090"/>
            </a:xfrm>
            <a:prstGeom prst="rect">
              <a:avLst/>
            </a:prstGeom>
          </p:spPr>
        </p:pic>
        <p:grpSp>
          <p:nvGrpSpPr>
            <p:cNvPr id="10" name="Group 9"/>
            <p:cNvGrpSpPr/>
            <p:nvPr/>
          </p:nvGrpSpPr>
          <p:grpSpPr>
            <a:xfrm>
              <a:off x="8263890" y="380484"/>
              <a:ext cx="3740687" cy="5424778"/>
              <a:chOff x="8263890" y="380484"/>
              <a:chExt cx="3740687" cy="5424778"/>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890" y="380484"/>
                <a:ext cx="3740687" cy="408230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4007" y="4462785"/>
                <a:ext cx="3670569" cy="1342477"/>
              </a:xfrm>
              <a:prstGeom prst="rect">
                <a:avLst/>
              </a:prstGeom>
            </p:spPr>
          </p:pic>
        </p:grpSp>
      </p:grpSp>
      <p:sp>
        <p:nvSpPr>
          <p:cNvPr id="9" name="Rectangle 8"/>
          <p:cNvSpPr/>
          <p:nvPr/>
        </p:nvSpPr>
        <p:spPr>
          <a:xfrm>
            <a:off x="1738183" y="5640781"/>
            <a:ext cx="9336742" cy="923330"/>
          </a:xfrm>
          <a:prstGeom prst="rect">
            <a:avLst/>
          </a:prstGeom>
        </p:spPr>
        <p:txBody>
          <a:bodyPr wrap="square">
            <a:spAutoFit/>
          </a:bodyPr>
          <a:lstStyle/>
          <a:p>
            <a:pPr marL="285750" indent="-285750">
              <a:buFont typeface="Arial" charset="0"/>
              <a:buChar char="•"/>
            </a:pPr>
            <a:r>
              <a:rPr lang="en-US" dirty="0"/>
              <a:t>The top three principal components of SIFT descriptors from a set of images are computed</a:t>
            </a:r>
          </a:p>
          <a:p>
            <a:pPr marL="285750" indent="-285750">
              <a:buFont typeface="Arial" charset="0"/>
              <a:buChar char="•"/>
            </a:pPr>
            <a:r>
              <a:rPr lang="en-US" dirty="0"/>
              <a:t>Map these principal components to the principal components of the RGB space </a:t>
            </a:r>
          </a:p>
          <a:p>
            <a:pPr marL="285750" indent="-285750">
              <a:buFont typeface="Arial" charset="0"/>
              <a:buChar char="•"/>
            </a:pPr>
            <a:r>
              <a:rPr lang="en-US" dirty="0"/>
              <a:t>pixels with similar colors share similar structures</a:t>
            </a:r>
          </a:p>
        </p:txBody>
      </p:sp>
      <p:sp>
        <p:nvSpPr>
          <p:cNvPr id="12" name="Rectangle 11"/>
          <p:cNvSpPr/>
          <p:nvPr/>
        </p:nvSpPr>
        <p:spPr>
          <a:xfrm>
            <a:off x="3981456" y="221410"/>
            <a:ext cx="4821384" cy="646331"/>
          </a:xfrm>
          <a:prstGeom prst="rect">
            <a:avLst/>
          </a:prstGeom>
        </p:spPr>
        <p:txBody>
          <a:bodyPr wrap="none">
            <a:spAutoFit/>
          </a:bodyPr>
          <a:lstStyle/>
          <a:p>
            <a:r>
              <a:rPr lang="en-US" sz="3600" dirty="0"/>
              <a:t>SIFT feature visualization</a:t>
            </a:r>
          </a:p>
        </p:txBody>
      </p:sp>
    </p:spTree>
    <p:extLst>
      <p:ext uri="{BB962C8B-B14F-4D97-AF65-F5344CB8AC3E}">
        <p14:creationId xmlns:p14="http://schemas.microsoft.com/office/powerpoint/2010/main" val="87920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421044" y="4171266"/>
            <a:ext cx="2474328" cy="786786"/>
          </a:xfrm>
        </p:spPr>
        <p:txBody>
          <a:bodyPr>
            <a:normAutofit fontScale="90000"/>
          </a:bodyPr>
          <a:lstStyle/>
          <a:p>
            <a:pPr eaLnBrk="1" hangingPunct="1"/>
            <a:r>
              <a:rPr lang="en-CA" altLang="en-US" sz="3000" dirty="0"/>
              <a:t>Original Image</a:t>
            </a:r>
          </a:p>
        </p:txBody>
      </p:sp>
      <p:sp>
        <p:nvSpPr>
          <p:cNvPr id="38915" name="Rectangle 5"/>
          <p:cNvSpPr>
            <a:spLocks noChangeArrowheads="1"/>
          </p:cNvSpPr>
          <p:nvPr/>
        </p:nvSpPr>
        <p:spPr bwMode="auto">
          <a:xfrm>
            <a:off x="2145030" y="5791201"/>
            <a:ext cx="7827912"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sz="2000">
                <a:solidFill>
                  <a:schemeClr val="tx1"/>
                </a:solidFill>
                <a:latin typeface="Tahoma" charset="0"/>
              </a:defRPr>
            </a:lvl1pPr>
            <a:lvl2pPr eaLnBrk="0" hangingPunct="0">
              <a:defRPr sz="2000">
                <a:solidFill>
                  <a:schemeClr val="tx1"/>
                </a:solidFill>
                <a:latin typeface="Tahoma" charset="0"/>
              </a:defRPr>
            </a:lvl2pPr>
            <a:lvl3pPr marL="1143000" indent="-228600" eaLnBrk="0" hangingPunct="0">
              <a:defRPr sz="2000">
                <a:solidFill>
                  <a:schemeClr val="tx1"/>
                </a:solidFill>
                <a:latin typeface="Tahoma" charset="0"/>
              </a:defRPr>
            </a:lvl3pPr>
            <a:lvl4pPr marL="1600200" indent="-228600" eaLnBrk="0" hangingPunct="0">
              <a:defRPr sz="2000">
                <a:solidFill>
                  <a:schemeClr val="tx1"/>
                </a:solidFill>
                <a:latin typeface="Tahoma" charset="0"/>
              </a:defRPr>
            </a:lvl4pPr>
            <a:lvl5pPr marL="2057400" indent="-228600" eaLnBrk="0" hangingPunct="0">
              <a:defRPr sz="2000">
                <a:solidFill>
                  <a:schemeClr val="tx1"/>
                </a:solidFill>
                <a:latin typeface="Tahoma" charset="0"/>
              </a:defRPr>
            </a:lvl5pPr>
            <a:lvl6pPr marL="2514600" indent="-228600" eaLnBrk="0" fontAlgn="base" hangingPunct="0">
              <a:spcBef>
                <a:spcPct val="50000"/>
              </a:spcBef>
              <a:spcAft>
                <a:spcPct val="0"/>
              </a:spcAft>
              <a:buClr>
                <a:schemeClr val="tx1"/>
              </a:buClr>
              <a:defRPr sz="2000">
                <a:solidFill>
                  <a:schemeClr val="tx1"/>
                </a:solidFill>
                <a:latin typeface="Tahoma" charset="0"/>
              </a:defRPr>
            </a:lvl6pPr>
            <a:lvl7pPr marL="2971800" indent="-228600" eaLnBrk="0" fontAlgn="base" hangingPunct="0">
              <a:spcBef>
                <a:spcPct val="50000"/>
              </a:spcBef>
              <a:spcAft>
                <a:spcPct val="0"/>
              </a:spcAft>
              <a:buClr>
                <a:schemeClr val="tx1"/>
              </a:buClr>
              <a:defRPr sz="2000">
                <a:solidFill>
                  <a:schemeClr val="tx1"/>
                </a:solidFill>
                <a:latin typeface="Tahoma" charset="0"/>
              </a:defRPr>
            </a:lvl7pPr>
            <a:lvl8pPr marL="3429000" indent="-228600" eaLnBrk="0" fontAlgn="base" hangingPunct="0">
              <a:spcBef>
                <a:spcPct val="50000"/>
              </a:spcBef>
              <a:spcAft>
                <a:spcPct val="0"/>
              </a:spcAft>
              <a:buClr>
                <a:schemeClr val="tx1"/>
              </a:buClr>
              <a:defRPr sz="2000">
                <a:solidFill>
                  <a:schemeClr val="tx1"/>
                </a:solidFill>
                <a:latin typeface="Tahoma" charset="0"/>
              </a:defRPr>
            </a:lvl8pPr>
            <a:lvl9pPr marL="3886200" indent="-228600" eaLnBrk="0" fontAlgn="base" hangingPunct="0">
              <a:spcBef>
                <a:spcPct val="50000"/>
              </a:spcBef>
              <a:spcAft>
                <a:spcPct val="0"/>
              </a:spcAft>
              <a:buClr>
                <a:schemeClr val="tx1"/>
              </a:buClr>
              <a:defRPr sz="2000">
                <a:solidFill>
                  <a:schemeClr val="tx1"/>
                </a:solidFill>
                <a:latin typeface="Tahoma" charset="0"/>
              </a:defRPr>
            </a:lvl9pPr>
          </a:lstStyle>
          <a:p>
            <a:pPr eaLnBrk="1" hangingPunct="1">
              <a:buFontTx/>
              <a:buChar char="•"/>
            </a:pPr>
            <a:r>
              <a:rPr lang="en-US" altLang="en-US"/>
              <a:t>Divide the original </a:t>
            </a:r>
            <a:r>
              <a:rPr lang="en-CA" altLang="en-US" dirty="0"/>
              <a:t>372</a:t>
            </a:r>
            <a:r>
              <a:rPr lang="hu-HU" altLang="en-US" dirty="0"/>
              <a:t>x</a:t>
            </a:r>
            <a:r>
              <a:rPr lang="en-CA" altLang="en-US" dirty="0"/>
              <a:t>492</a:t>
            </a:r>
            <a:r>
              <a:rPr lang="en-US" altLang="en-US" dirty="0"/>
              <a:t> image into patches</a:t>
            </a:r>
            <a:r>
              <a:rPr lang="en-CA" altLang="en-US" dirty="0"/>
              <a:t>:</a:t>
            </a:r>
          </a:p>
          <a:p>
            <a:pPr lvl="1" eaLnBrk="1" hangingPunct="1">
              <a:buFontTx/>
              <a:buChar char="•"/>
            </a:pPr>
            <a:r>
              <a:rPr lang="en-CA" altLang="en-US" dirty="0"/>
              <a:t> Each patch is an instance that contains 12x12 pixels on a grid</a:t>
            </a:r>
          </a:p>
          <a:p>
            <a:pPr eaLnBrk="1" hangingPunct="1">
              <a:buFontTx/>
              <a:buChar char="•"/>
            </a:pPr>
            <a:r>
              <a:rPr lang="en-CA" altLang="en-US" dirty="0"/>
              <a:t>View each as a 144-D vector</a:t>
            </a:r>
            <a:endParaRPr lang="en-US" altLang="en-US" dirty="0"/>
          </a:p>
        </p:txBody>
      </p:sp>
      <p:pic>
        <p:nvPicPr>
          <p:cNvPr id="38916" name="Picture 6" descr="butterfly_bw"/>
          <p:cNvPicPr>
            <a:picLocks noChangeAspect="1" noChangeArrowheads="1"/>
          </p:cNvPicPr>
          <p:nvPr/>
        </p:nvPicPr>
        <p:blipFill>
          <a:blip r:embed="rId2">
            <a:extLst>
              <a:ext uri="{28A0092B-C50C-407E-A947-70E740481C1C}">
                <a14:useLocalDpi xmlns:a14="http://schemas.microsoft.com/office/drawing/2010/main" val="0"/>
              </a:ext>
            </a:extLst>
          </a:blip>
          <a:srcRect l="10843" t="5206" r="10843" b="9761"/>
          <a:stretch>
            <a:fillRect/>
          </a:stretch>
        </p:blipFill>
        <p:spPr bwMode="auto">
          <a:xfrm>
            <a:off x="2145030" y="685043"/>
            <a:ext cx="6822072" cy="514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2145030" y="0"/>
            <a:ext cx="8462009" cy="7867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ltLang="en-US" sz="4000" dirty="0"/>
              <a:t>Application: Image compression</a:t>
            </a:r>
          </a:p>
        </p:txBody>
      </p:sp>
      <p:cxnSp>
        <p:nvCxnSpPr>
          <p:cNvPr id="3" name="Curved Connector 2"/>
          <p:cNvCxnSpPr/>
          <p:nvPr/>
        </p:nvCxnSpPr>
        <p:spPr>
          <a:xfrm rot="10800000">
            <a:off x="9144000" y="3234690"/>
            <a:ext cx="1337310" cy="1131570"/>
          </a:xfrm>
          <a:prstGeom prst="curved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148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747010" y="304800"/>
            <a:ext cx="8534400" cy="685800"/>
          </a:xfrm>
        </p:spPr>
        <p:txBody>
          <a:bodyPr>
            <a:normAutofit/>
          </a:bodyPr>
          <a:lstStyle/>
          <a:p>
            <a:pPr eaLnBrk="1" hangingPunct="1"/>
            <a:r>
              <a:rPr lang="hu-HU" altLang="en-US" dirty="0"/>
              <a:t>PCA </a:t>
            </a:r>
            <a:r>
              <a:rPr lang="en-CA" altLang="en-US" dirty="0"/>
              <a:t>compression: 144D </a:t>
            </a:r>
            <a:r>
              <a:rPr lang="en-CA" altLang="en-US" dirty="0">
                <a:latin typeface="cmsy10" charset="0"/>
                <a:sym typeface="Wingdings"/>
              </a:rPr>
              <a:t></a:t>
            </a:r>
            <a:r>
              <a:rPr lang="en-CA" altLang="en-US" dirty="0"/>
              <a:t> 60D</a:t>
            </a:r>
            <a:endParaRPr lang="hu-HU" altLang="en-US" dirty="0"/>
          </a:p>
        </p:txBody>
      </p:sp>
      <p:pic>
        <p:nvPicPr>
          <p:cNvPr id="40963" name="Picture 4" descr="butterfly_bw_60"/>
          <p:cNvPicPr>
            <a:picLocks noChangeAspect="1" noChangeArrowheads="1"/>
          </p:cNvPicPr>
          <p:nvPr/>
        </p:nvPicPr>
        <p:blipFill>
          <a:blip r:embed="rId3">
            <a:extLst>
              <a:ext uri="{28A0092B-C50C-407E-A947-70E740481C1C}">
                <a14:useLocalDpi xmlns:a14="http://schemas.microsoft.com/office/drawing/2010/main" val="0"/>
              </a:ext>
            </a:extLst>
          </a:blip>
          <a:srcRect l="10976" t="5240" r="10976" b="10918"/>
          <a:stretch>
            <a:fillRect/>
          </a:stretch>
        </p:blipFill>
        <p:spPr bwMode="auto">
          <a:xfrm>
            <a:off x="2286000" y="9906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8199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747010" y="304800"/>
            <a:ext cx="8534400" cy="685800"/>
          </a:xfrm>
        </p:spPr>
        <p:txBody>
          <a:bodyPr>
            <a:normAutofit/>
          </a:bodyPr>
          <a:lstStyle/>
          <a:p>
            <a:pPr eaLnBrk="1" hangingPunct="1"/>
            <a:r>
              <a:rPr lang="hu-HU" altLang="en-US" dirty="0"/>
              <a:t>PCA </a:t>
            </a:r>
            <a:r>
              <a:rPr lang="en-CA" altLang="en-US" dirty="0"/>
              <a:t>compression: 144D </a:t>
            </a:r>
            <a:r>
              <a:rPr lang="en-CA" altLang="en-US" dirty="0">
                <a:latin typeface="cmsy10" charset="0"/>
                <a:sym typeface="Wingdings"/>
              </a:rPr>
              <a:t></a:t>
            </a:r>
            <a:r>
              <a:rPr lang="en-CA" altLang="en-US" dirty="0"/>
              <a:t> 16D</a:t>
            </a:r>
            <a:endParaRPr lang="hu-HU" altLang="en-US" dirty="0"/>
          </a:p>
        </p:txBody>
      </p:sp>
      <p:pic>
        <p:nvPicPr>
          <p:cNvPr id="4" name="Picture 4" descr="butterfly_bw_16"/>
          <p:cNvPicPr>
            <a:picLocks noChangeAspect="1" noChangeArrowheads="1"/>
          </p:cNvPicPr>
          <p:nvPr/>
        </p:nvPicPr>
        <p:blipFill>
          <a:blip r:embed="rId3">
            <a:extLst>
              <a:ext uri="{28A0092B-C50C-407E-A947-70E740481C1C}">
                <a14:useLocalDpi xmlns:a14="http://schemas.microsoft.com/office/drawing/2010/main" val="0"/>
              </a:ext>
            </a:extLst>
          </a:blip>
          <a:srcRect l="10976" t="3493" r="10976" b="9171"/>
          <a:stretch>
            <a:fillRect/>
          </a:stretch>
        </p:blipFill>
        <p:spPr bwMode="auto">
          <a:xfrm>
            <a:off x="2300978" y="876300"/>
            <a:ext cx="7311791" cy="57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277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164080" y="87630"/>
            <a:ext cx="8534400" cy="1295400"/>
          </a:xfrm>
        </p:spPr>
        <p:txBody>
          <a:bodyPr/>
          <a:lstStyle/>
          <a:p>
            <a:pPr eaLnBrk="1" hangingPunct="1"/>
            <a:r>
              <a:rPr lang="en-CA" altLang="en-US"/>
              <a:t>16 most important eigenvectors</a:t>
            </a:r>
            <a:endParaRPr lang="hu-HU" altLang="en-US" dirty="0"/>
          </a:p>
        </p:txBody>
      </p:sp>
      <p:pic>
        <p:nvPicPr>
          <p:cNvPr id="43011" name="Picture 3" descr="pcabases16db12x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950" y="1101090"/>
            <a:ext cx="7316788" cy="548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8825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2575560" y="0"/>
            <a:ext cx="10515600" cy="1325563"/>
          </a:xfrm>
          <a:noFill/>
        </p:spPr>
        <p:txBody>
          <a:bodyPr/>
          <a:lstStyle/>
          <a:p>
            <a:pPr eaLnBrk="1" hangingPunct="1"/>
            <a:r>
              <a:rPr lang="hu-HU" altLang="en-US"/>
              <a:t>PCA </a:t>
            </a:r>
            <a:r>
              <a:rPr lang="en-CA" altLang="en-US" dirty="0"/>
              <a:t>compression: 144D </a:t>
            </a:r>
            <a:r>
              <a:rPr lang="en-US" altLang="en-US" dirty="0">
                <a:latin typeface="cmsy10" charset="0"/>
              </a:rPr>
              <a:t>)</a:t>
            </a:r>
            <a:r>
              <a:rPr lang="en-CA" altLang="en-US" dirty="0"/>
              <a:t> 6D</a:t>
            </a:r>
            <a:endParaRPr lang="hu-HU" altLang="en-US" dirty="0"/>
          </a:p>
        </p:txBody>
      </p:sp>
      <p:pic>
        <p:nvPicPr>
          <p:cNvPr id="44035" name="Picture 4" descr="butterfly_bw_6"/>
          <p:cNvPicPr>
            <a:picLocks noChangeAspect="1" noChangeArrowheads="1"/>
          </p:cNvPicPr>
          <p:nvPr/>
        </p:nvPicPr>
        <p:blipFill>
          <a:blip r:embed="rId3">
            <a:extLst>
              <a:ext uri="{28A0092B-C50C-407E-A947-70E740481C1C}">
                <a14:useLocalDpi xmlns:a14="http://schemas.microsoft.com/office/drawing/2010/main" val="0"/>
              </a:ext>
            </a:extLst>
          </a:blip>
          <a:srcRect l="10976" t="3493" r="9756" b="9171"/>
          <a:stretch>
            <a:fillRect/>
          </a:stretch>
        </p:blipFill>
        <p:spPr bwMode="auto">
          <a:xfrm>
            <a:off x="2278380" y="1055687"/>
            <a:ext cx="7543800" cy="580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238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pcabases6db12x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00200"/>
            <a:ext cx="731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3"/>
          <p:cNvSpPr>
            <a:spLocks noGrp="1" noChangeArrowheads="1"/>
          </p:cNvSpPr>
          <p:nvPr>
            <p:ph type="title"/>
          </p:nvPr>
        </p:nvSpPr>
        <p:spPr>
          <a:xfrm>
            <a:off x="1752600" y="0"/>
            <a:ext cx="8534400" cy="1447800"/>
          </a:xfrm>
          <a:noFill/>
        </p:spPr>
        <p:txBody>
          <a:bodyPr/>
          <a:lstStyle/>
          <a:p>
            <a:pPr eaLnBrk="1" hangingPunct="1"/>
            <a:r>
              <a:rPr lang="en-CA" altLang="en-US"/>
              <a:t>6 most important eigenvectors</a:t>
            </a:r>
            <a:endParaRPr lang="hu-HU" altLang="en-US"/>
          </a:p>
        </p:txBody>
      </p:sp>
    </p:spTree>
    <p:extLst>
      <p:ext uri="{BB962C8B-B14F-4D97-AF65-F5344CB8AC3E}">
        <p14:creationId xmlns:p14="http://schemas.microsoft.com/office/powerpoint/2010/main" val="1060830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title"/>
          </p:nvPr>
        </p:nvSpPr>
        <p:spPr>
          <a:xfrm>
            <a:off x="2468880" y="0"/>
            <a:ext cx="7181850" cy="1325563"/>
          </a:xfrm>
          <a:noFill/>
        </p:spPr>
        <p:txBody>
          <a:bodyPr/>
          <a:lstStyle/>
          <a:p>
            <a:pPr eaLnBrk="1" hangingPunct="1"/>
            <a:r>
              <a:rPr lang="hu-HU" altLang="en-US" dirty="0"/>
              <a:t>PCA </a:t>
            </a:r>
            <a:r>
              <a:rPr lang="en-CA" altLang="en-US" dirty="0"/>
              <a:t>compression: 144D </a:t>
            </a:r>
            <a:r>
              <a:rPr lang="en-CA" altLang="en-US" dirty="0">
                <a:latin typeface="cmsy10" charset="0"/>
                <a:sym typeface="Wingdings"/>
              </a:rPr>
              <a:t></a:t>
            </a:r>
            <a:r>
              <a:rPr lang="en-CA" altLang="en-US" dirty="0"/>
              <a:t> 3D</a:t>
            </a:r>
            <a:endParaRPr lang="hu-HU" altLang="en-US" dirty="0"/>
          </a:p>
        </p:txBody>
      </p:sp>
      <p:pic>
        <p:nvPicPr>
          <p:cNvPr id="46083" name="Picture 4" descr="butterfly_bw_3"/>
          <p:cNvPicPr>
            <a:picLocks noChangeAspect="1" noChangeArrowheads="1"/>
          </p:cNvPicPr>
          <p:nvPr/>
        </p:nvPicPr>
        <p:blipFill>
          <a:blip r:embed="rId3">
            <a:extLst>
              <a:ext uri="{28A0092B-C50C-407E-A947-70E740481C1C}">
                <a14:useLocalDpi xmlns:a14="http://schemas.microsoft.com/office/drawing/2010/main" val="0"/>
              </a:ext>
            </a:extLst>
          </a:blip>
          <a:srcRect l="10976" t="3493" r="9756" b="10918"/>
          <a:stretch>
            <a:fillRect/>
          </a:stretch>
        </p:blipFill>
        <p:spPr bwMode="auto">
          <a:xfrm>
            <a:off x="2183130" y="1160145"/>
            <a:ext cx="7467600"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9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pcabases3db12x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3716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3"/>
          <p:cNvSpPr>
            <a:spLocks noChangeArrowheads="1"/>
          </p:cNvSpPr>
          <p:nvPr/>
        </p:nvSpPr>
        <p:spPr bwMode="auto">
          <a:xfrm>
            <a:off x="1752600" y="0"/>
            <a:ext cx="8534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eaLnBrk="0" hangingPunct="0">
              <a:defRPr sz="2000">
                <a:solidFill>
                  <a:schemeClr val="tx1"/>
                </a:solidFill>
                <a:latin typeface="Tahoma" charset="0"/>
              </a:defRPr>
            </a:lvl1pPr>
            <a:lvl2pPr marL="742950" indent="-285750" eaLnBrk="0" hangingPunct="0">
              <a:defRPr sz="2000">
                <a:solidFill>
                  <a:schemeClr val="tx1"/>
                </a:solidFill>
                <a:latin typeface="Tahoma" charset="0"/>
              </a:defRPr>
            </a:lvl2pPr>
            <a:lvl3pPr marL="1143000" indent="-228600" eaLnBrk="0" hangingPunct="0">
              <a:defRPr sz="2000">
                <a:solidFill>
                  <a:schemeClr val="tx1"/>
                </a:solidFill>
                <a:latin typeface="Tahoma" charset="0"/>
              </a:defRPr>
            </a:lvl3pPr>
            <a:lvl4pPr marL="1600200" indent="-228600" eaLnBrk="0" hangingPunct="0">
              <a:defRPr sz="2000">
                <a:solidFill>
                  <a:schemeClr val="tx1"/>
                </a:solidFill>
                <a:latin typeface="Tahoma" charset="0"/>
              </a:defRPr>
            </a:lvl4pPr>
            <a:lvl5pPr marL="2057400" indent="-228600" eaLnBrk="0" hangingPunct="0">
              <a:defRPr sz="2000">
                <a:solidFill>
                  <a:schemeClr val="tx1"/>
                </a:solidFill>
                <a:latin typeface="Tahoma" charset="0"/>
              </a:defRPr>
            </a:lvl5pPr>
            <a:lvl6pPr marL="2514600" indent="-228600" eaLnBrk="0" fontAlgn="base" hangingPunct="0">
              <a:spcBef>
                <a:spcPct val="50000"/>
              </a:spcBef>
              <a:spcAft>
                <a:spcPct val="0"/>
              </a:spcAft>
              <a:buClr>
                <a:schemeClr val="tx1"/>
              </a:buClr>
              <a:defRPr sz="2000">
                <a:solidFill>
                  <a:schemeClr val="tx1"/>
                </a:solidFill>
                <a:latin typeface="Tahoma" charset="0"/>
              </a:defRPr>
            </a:lvl6pPr>
            <a:lvl7pPr marL="2971800" indent="-228600" eaLnBrk="0" fontAlgn="base" hangingPunct="0">
              <a:spcBef>
                <a:spcPct val="50000"/>
              </a:spcBef>
              <a:spcAft>
                <a:spcPct val="0"/>
              </a:spcAft>
              <a:buClr>
                <a:schemeClr val="tx1"/>
              </a:buClr>
              <a:defRPr sz="2000">
                <a:solidFill>
                  <a:schemeClr val="tx1"/>
                </a:solidFill>
                <a:latin typeface="Tahoma" charset="0"/>
              </a:defRPr>
            </a:lvl7pPr>
            <a:lvl8pPr marL="3429000" indent="-228600" eaLnBrk="0" fontAlgn="base" hangingPunct="0">
              <a:spcBef>
                <a:spcPct val="50000"/>
              </a:spcBef>
              <a:spcAft>
                <a:spcPct val="0"/>
              </a:spcAft>
              <a:buClr>
                <a:schemeClr val="tx1"/>
              </a:buClr>
              <a:defRPr sz="2000">
                <a:solidFill>
                  <a:schemeClr val="tx1"/>
                </a:solidFill>
                <a:latin typeface="Tahoma" charset="0"/>
              </a:defRPr>
            </a:lvl8pPr>
            <a:lvl9pPr marL="3886200" indent="-228600" eaLnBrk="0" fontAlgn="base" hangingPunct="0">
              <a:spcBef>
                <a:spcPct val="50000"/>
              </a:spcBef>
              <a:spcAft>
                <a:spcPct val="0"/>
              </a:spcAft>
              <a:buClr>
                <a:schemeClr val="tx1"/>
              </a:buClr>
              <a:defRPr sz="2000">
                <a:solidFill>
                  <a:schemeClr val="tx1"/>
                </a:solidFill>
                <a:latin typeface="Tahoma" charset="0"/>
              </a:defRPr>
            </a:lvl9pPr>
          </a:lstStyle>
          <a:p>
            <a:pPr algn="ctr" eaLnBrk="1" hangingPunct="1">
              <a:spcBef>
                <a:spcPct val="0"/>
              </a:spcBef>
              <a:buClrTx/>
            </a:pPr>
            <a:r>
              <a:rPr lang="en-CA" altLang="en-US" sz="4400">
                <a:solidFill>
                  <a:srgbClr val="006600"/>
                </a:solidFill>
              </a:rPr>
              <a:t>3 most important eigenvectors</a:t>
            </a:r>
            <a:endParaRPr lang="hu-HU" altLang="en-US" sz="4400">
              <a:solidFill>
                <a:srgbClr val="006600"/>
              </a:solidFill>
            </a:endParaRPr>
          </a:p>
        </p:txBody>
      </p:sp>
    </p:spTree>
    <p:extLst>
      <p:ext uri="{BB962C8B-B14F-4D97-AF65-F5344CB8AC3E}">
        <p14:creationId xmlns:p14="http://schemas.microsoft.com/office/powerpoint/2010/main" val="208241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995" y="390987"/>
            <a:ext cx="11641455" cy="860400"/>
          </a:xfrm>
        </p:spPr>
        <p:txBody>
          <a:bodyPr/>
          <a:lstStyle/>
          <a:p>
            <a:r>
              <a:rPr lang="en-GB" dirty="0"/>
              <a:t>K-means clustering (cont.)</a:t>
            </a:r>
          </a:p>
        </p:txBody>
      </p:sp>
      <p:sp>
        <p:nvSpPr>
          <p:cNvPr id="3" name="Content Placeholder 2"/>
          <p:cNvSpPr>
            <a:spLocks noGrp="1"/>
          </p:cNvSpPr>
          <p:nvPr>
            <p:ph idx="1"/>
          </p:nvPr>
        </p:nvSpPr>
        <p:spPr>
          <a:xfrm>
            <a:off x="760996" y="1164168"/>
            <a:ext cx="11641455" cy="5513832"/>
          </a:xfrm>
        </p:spPr>
        <p:txBody>
          <a:bodyPr/>
          <a:lstStyle/>
          <a:p>
            <a:r>
              <a:rPr lang="en-GB" dirty="0"/>
              <a:t>Example: </a:t>
            </a:r>
            <a:r>
              <a:rPr lang="en-US" dirty="0"/>
              <a:t>Given the following data points, use K-means clustering to partition data into two clusters.</a:t>
            </a:r>
          </a:p>
          <a:p>
            <a:endParaRPr lang="en-GB" dirty="0"/>
          </a:p>
        </p:txBody>
      </p:sp>
      <p:pic>
        <p:nvPicPr>
          <p:cNvPr id="7" name="Picture 6">
            <a:extLst>
              <a:ext uri="{FF2B5EF4-FFF2-40B4-BE49-F238E27FC236}">
                <a16:creationId xmlns:a16="http://schemas.microsoft.com/office/drawing/2014/main" id="{4BEBAF9C-34A9-4B9D-8CDC-A12F5BD3548B}"/>
              </a:ext>
            </a:extLst>
          </p:cNvPr>
          <p:cNvPicPr>
            <a:picLocks noChangeAspect="1"/>
          </p:cNvPicPr>
          <p:nvPr/>
        </p:nvPicPr>
        <p:blipFill>
          <a:blip r:embed="rId3"/>
          <a:stretch>
            <a:fillRect/>
          </a:stretch>
        </p:blipFill>
        <p:spPr>
          <a:xfrm>
            <a:off x="1734058" y="2199005"/>
            <a:ext cx="8648700" cy="3943350"/>
          </a:xfrm>
          <a:prstGeom prst="rect">
            <a:avLst/>
          </a:prstGeom>
        </p:spPr>
      </p:pic>
    </p:spTree>
    <p:extLst>
      <p:ext uri="{BB962C8B-B14F-4D97-AF65-F5344CB8AC3E}">
        <p14:creationId xmlns:p14="http://schemas.microsoft.com/office/powerpoint/2010/main" val="10812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2385060" y="0"/>
            <a:ext cx="7025640" cy="1325563"/>
          </a:xfrm>
          <a:noFill/>
        </p:spPr>
        <p:txBody>
          <a:bodyPr/>
          <a:lstStyle/>
          <a:p>
            <a:pPr eaLnBrk="1" hangingPunct="1"/>
            <a:r>
              <a:rPr lang="hu-HU" altLang="en-US" dirty="0"/>
              <a:t>PCA </a:t>
            </a:r>
            <a:r>
              <a:rPr lang="en-CA" altLang="en-US" dirty="0"/>
              <a:t>compression: 144D </a:t>
            </a:r>
            <a:r>
              <a:rPr lang="en-CA" altLang="en-US" dirty="0">
                <a:latin typeface="cmsy10" charset="0"/>
                <a:sym typeface="Wingdings"/>
              </a:rPr>
              <a:t></a:t>
            </a:r>
            <a:r>
              <a:rPr lang="en-CA" altLang="en-US" dirty="0"/>
              <a:t> 1D</a:t>
            </a:r>
            <a:endParaRPr lang="hu-HU" altLang="en-US" dirty="0"/>
          </a:p>
        </p:txBody>
      </p:sp>
      <p:pic>
        <p:nvPicPr>
          <p:cNvPr id="48131" name="Picture 4" descr="butterfly_bw_1"/>
          <p:cNvPicPr>
            <a:picLocks noChangeAspect="1" noChangeArrowheads="1"/>
          </p:cNvPicPr>
          <p:nvPr/>
        </p:nvPicPr>
        <p:blipFill>
          <a:blip r:embed="rId3">
            <a:extLst>
              <a:ext uri="{28A0092B-C50C-407E-A947-70E740481C1C}">
                <a14:useLocalDpi xmlns:a14="http://schemas.microsoft.com/office/drawing/2010/main" val="0"/>
              </a:ext>
            </a:extLst>
          </a:blip>
          <a:srcRect l="10976" t="3493" r="10976" b="9171"/>
          <a:stretch>
            <a:fillRect/>
          </a:stretch>
        </p:blipFill>
        <p:spPr bwMode="auto">
          <a:xfrm>
            <a:off x="2247900" y="1102042"/>
            <a:ext cx="7162800" cy="559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1401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1">
            <a:extLst>
              <a:ext uri="{FF2B5EF4-FFF2-40B4-BE49-F238E27FC236}">
                <a16:creationId xmlns:a16="http://schemas.microsoft.com/office/drawing/2014/main" id="{DF148454-3CF5-2269-20C3-2E00DA895A4F}"/>
              </a:ext>
            </a:extLst>
          </p:cNvPr>
          <p:cNvSpPr>
            <a:spLocks noGrp="1"/>
          </p:cNvSpPr>
          <p:nvPr>
            <p:ph idx="1"/>
          </p:nvPr>
        </p:nvSpPr>
        <p:spPr>
          <a:xfrm>
            <a:off x="1981201" y="1844676"/>
            <a:ext cx="8435975" cy="4479925"/>
          </a:xfrm>
        </p:spPr>
        <p:txBody>
          <a:bodyPr>
            <a:normAutofit fontScale="92500"/>
          </a:bodyPr>
          <a:lstStyle/>
          <a:p>
            <a:pPr eaLnBrk="1" hangingPunct="1"/>
            <a:r>
              <a:rPr lang="en-US" altLang="hu-HU" sz="2200">
                <a:latin typeface="Times New Roman" panose="02020603050405020304" pitchFamily="18" charset="0"/>
                <a:cs typeface="Times New Roman" panose="02020603050405020304" pitchFamily="18" charset="0"/>
              </a:rPr>
              <a:t>We will estimate p(x) as a weighted sum of Gaussians</a:t>
            </a:r>
          </a:p>
          <a:p>
            <a:pPr eaLnBrk="1" hangingPunct="1"/>
            <a:r>
              <a:rPr lang="en-US" altLang="hu-HU" sz="2200">
                <a:latin typeface="Times New Roman" panose="02020603050405020304" pitchFamily="18" charset="0"/>
                <a:cs typeface="Times New Roman" panose="02020603050405020304" pitchFamily="18" charset="0"/>
              </a:rPr>
              <a:t>Formally: </a:t>
            </a:r>
          </a:p>
          <a:p>
            <a:pPr eaLnBrk="1" hangingPunct="1"/>
            <a:endParaRPr lang="en-US" altLang="hu-HU" sz="2200">
              <a:latin typeface="Times New Roman" panose="02020603050405020304" pitchFamily="18" charset="0"/>
              <a:cs typeface="Times New Roman" panose="02020603050405020304" pitchFamily="18" charset="0"/>
            </a:endParaRPr>
          </a:p>
          <a:p>
            <a:pPr lvl="1" eaLnBrk="1" hangingPunct="1"/>
            <a:r>
              <a:rPr lang="en-US" altLang="hu-HU">
                <a:latin typeface="Times New Roman" panose="02020603050405020304" pitchFamily="18" charset="0"/>
                <a:cs typeface="Times New Roman" panose="02020603050405020304" pitchFamily="18" charset="0"/>
              </a:rPr>
              <a:t>When N denotes the normal (or Gaussian) distribution</a:t>
            </a:r>
          </a:p>
          <a:p>
            <a:pPr lvl="1" eaLnBrk="1" hangingPunct="1"/>
            <a:r>
              <a:rPr lang="en-US" altLang="hu-HU">
                <a:latin typeface="Times New Roman" panose="02020603050405020304" pitchFamily="18" charset="0"/>
                <a:cs typeface="Times New Roman" panose="02020603050405020304" pitchFamily="18" charset="0"/>
              </a:rPr>
              <a:t>The </a:t>
            </a:r>
            <a:r>
              <a:rPr lang="el-GR" altLang="hu-HU">
                <a:latin typeface="Times New Roman" panose="02020603050405020304" pitchFamily="18" charset="0"/>
                <a:cs typeface="Times New Roman" panose="02020603050405020304" pitchFamily="18" charset="0"/>
              </a:rPr>
              <a:t>π</a:t>
            </a:r>
            <a:r>
              <a:rPr lang="en-US" altLang="hu-HU" baseline="-25000">
                <a:latin typeface="Times New Roman" panose="02020603050405020304" pitchFamily="18" charset="0"/>
                <a:cs typeface="Times New Roman" panose="02020603050405020304" pitchFamily="18" charset="0"/>
              </a:rPr>
              <a:t>k</a:t>
            </a:r>
            <a:r>
              <a:rPr lang="en-US" altLang="hu-HU">
                <a:latin typeface="Times New Roman" panose="02020603050405020304" pitchFamily="18" charset="0"/>
                <a:cs typeface="Times New Roman" panose="02020603050405020304" pitchFamily="18" charset="0"/>
              </a:rPr>
              <a:t> weights are non-negative and add up to 1</a:t>
            </a:r>
          </a:p>
          <a:p>
            <a:pPr lvl="1" eaLnBrk="1" hangingPunct="1"/>
            <a:r>
              <a:rPr lang="en-US" altLang="hu-HU">
                <a:latin typeface="Times New Roman" panose="02020603050405020304" pitchFamily="18" charset="0"/>
                <a:cs typeface="Times New Roman" panose="02020603050405020304" pitchFamily="18" charset="0"/>
              </a:rPr>
              <a:t>The number </a:t>
            </a:r>
            <a:r>
              <a:rPr lang="hu-HU" altLang="hu-HU">
                <a:latin typeface="Times New Roman" panose="02020603050405020304" pitchFamily="18" charset="0"/>
                <a:cs typeface="Times New Roman" panose="02020603050405020304" pitchFamily="18" charset="0"/>
              </a:rPr>
              <a:t>K</a:t>
            </a:r>
            <a:r>
              <a:rPr lang="en-US" altLang="hu-HU">
                <a:latin typeface="Times New Roman" panose="02020603050405020304" pitchFamily="18" charset="0"/>
                <a:cs typeface="Times New Roman" panose="02020603050405020304" pitchFamily="18" charset="0"/>
              </a:rPr>
              <a:t> of the Gaussians is fixed (but it could be optimized as well)</a:t>
            </a:r>
          </a:p>
          <a:p>
            <a:pPr eaLnBrk="1" hangingPunct="1"/>
            <a:r>
              <a:rPr lang="en-US" altLang="hu-HU" sz="2200">
                <a:latin typeface="Times New Roman" panose="02020603050405020304" pitchFamily="18" charset="0"/>
                <a:cs typeface="Times New Roman" panose="02020603050405020304" pitchFamily="18" charset="0"/>
              </a:rPr>
              <a:t>By increasing the number of components the curve defined by the mixture model can take basically any shape, so it is much more flexible than just one Gaussian</a:t>
            </a:r>
          </a:p>
          <a:p>
            <a:pPr lvl="1" eaLnBrk="1" hangingPunct="1"/>
            <a:r>
              <a:rPr lang="en-US" altLang="hu-HU" sz="1800">
                <a:latin typeface="Times New Roman" panose="02020603050405020304" pitchFamily="18" charset="0"/>
                <a:cs typeface="Times New Roman" panose="02020603050405020304" pitchFamily="18" charset="0"/>
              </a:rPr>
              <a:t>Examples:</a:t>
            </a:r>
          </a:p>
          <a:p>
            <a:pPr lvl="1" eaLnBrk="1" hangingPunct="1"/>
            <a:endParaRPr lang="hu-HU" altLang="hu-HU" sz="1800">
              <a:latin typeface="Times New Roman" panose="02020603050405020304" pitchFamily="18" charset="0"/>
              <a:cs typeface="Times New Roman" panose="02020603050405020304" pitchFamily="18" charset="0"/>
            </a:endParaRPr>
          </a:p>
          <a:p>
            <a:pPr eaLnBrk="1" hangingPunct="1"/>
            <a:endParaRPr lang="hu-HU" altLang="hu-HU" sz="2200">
              <a:latin typeface="Times New Roman" panose="02020603050405020304" pitchFamily="18" charset="0"/>
              <a:cs typeface="Times New Roman" panose="02020603050405020304" pitchFamily="18" charset="0"/>
            </a:endParaRPr>
          </a:p>
          <a:p>
            <a:pPr lvl="1" eaLnBrk="1" hangingPunct="1">
              <a:buFont typeface="Wingdings 2" panose="05020102010507070707" pitchFamily="18" charset="2"/>
              <a:buNone/>
            </a:pPr>
            <a:endParaRPr lang="hu-HU" altLang="hu-HU">
              <a:latin typeface="Times New Roman" panose="02020603050405020304" pitchFamily="18" charset="0"/>
              <a:cs typeface="Times New Roman" panose="02020603050405020304" pitchFamily="18" charset="0"/>
            </a:endParaRPr>
          </a:p>
          <a:p>
            <a:pPr lvl="1" eaLnBrk="1" hangingPunct="1"/>
            <a:endParaRPr lang="hu-HU" altLang="hu-HU">
              <a:latin typeface="Times New Roman" panose="02020603050405020304" pitchFamily="18" charset="0"/>
              <a:cs typeface="Times New Roman" panose="02020603050405020304" pitchFamily="18" charset="0"/>
            </a:endParaRPr>
          </a:p>
        </p:txBody>
      </p:sp>
      <p:sp>
        <p:nvSpPr>
          <p:cNvPr id="9220" name="Cím 8">
            <a:extLst>
              <a:ext uri="{FF2B5EF4-FFF2-40B4-BE49-F238E27FC236}">
                <a16:creationId xmlns:a16="http://schemas.microsoft.com/office/drawing/2014/main" id="{3DCA9772-4174-C693-6A3F-FC5A3B073835}"/>
              </a:ext>
            </a:extLst>
          </p:cNvPr>
          <p:cNvSpPr>
            <a:spLocks noGrp="1"/>
          </p:cNvSpPr>
          <p:nvPr>
            <p:ph type="title"/>
          </p:nvPr>
        </p:nvSpPr>
        <p:spPr>
          <a:xfrm>
            <a:off x="2063750" y="981075"/>
            <a:ext cx="8229600" cy="566738"/>
          </a:xfrm>
        </p:spPr>
        <p:txBody>
          <a:bodyPr>
            <a:normAutofit fontScale="90000"/>
          </a:bodyPr>
          <a:lstStyle/>
          <a:p>
            <a:pPr algn="ctr" eaLnBrk="1" hangingPunct="1"/>
            <a:r>
              <a:rPr lang="en-US" altLang="hu-HU"/>
              <a:t>The Gaussian Mixture Model (GMM)</a:t>
            </a:r>
            <a:endParaRPr lang="hu-HU" altLang="hu-HU"/>
          </a:p>
        </p:txBody>
      </p:sp>
      <p:graphicFrame>
        <p:nvGraphicFramePr>
          <p:cNvPr id="9221" name="Object 8">
            <a:extLst>
              <a:ext uri="{FF2B5EF4-FFF2-40B4-BE49-F238E27FC236}">
                <a16:creationId xmlns:a16="http://schemas.microsoft.com/office/drawing/2014/main" id="{F7AF2A97-CE55-AC77-7DB8-B5D5ECBFFFD5}"/>
              </a:ext>
            </a:extLst>
          </p:cNvPr>
          <p:cNvGraphicFramePr>
            <a:graphicFrameLocks noChangeAspect="1"/>
          </p:cNvGraphicFramePr>
          <p:nvPr/>
        </p:nvGraphicFramePr>
        <p:xfrm>
          <a:off x="3648075" y="2276475"/>
          <a:ext cx="2973388" cy="865188"/>
        </p:xfrm>
        <a:graphic>
          <a:graphicData uri="http://schemas.openxmlformats.org/presentationml/2006/ole">
            <mc:AlternateContent xmlns:mc="http://schemas.openxmlformats.org/markup-compatibility/2006">
              <mc:Choice xmlns:v="urn:schemas-microsoft-com:vml" Requires="v">
                <p:oleObj name="Equation" r:id="rId2" imgW="1485900" imgH="431800" progId="Equation.3">
                  <p:embed/>
                </p:oleObj>
              </mc:Choice>
              <mc:Fallback>
                <p:oleObj name="Equation" r:id="rId2" imgW="1485900" imgH="431800" progId="Equation.3">
                  <p:embed/>
                  <p:pic>
                    <p:nvPicPr>
                      <p:cNvPr id="9221" name="Object 8">
                        <a:extLst>
                          <a:ext uri="{FF2B5EF4-FFF2-40B4-BE49-F238E27FC236}">
                            <a16:creationId xmlns:a16="http://schemas.microsoft.com/office/drawing/2014/main" id="{F7AF2A97-CE55-AC77-7DB8-B5D5ECBFF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2276475"/>
                        <a:ext cx="2973388" cy="865188"/>
                      </a:xfrm>
                      <a:prstGeom prst="rect">
                        <a:avLst/>
                      </a:prstGeom>
                      <a:noFill/>
                      <a:ln>
                        <a:noFill/>
                      </a:ln>
                      <a:effectLst/>
                      <a:extLst>
                        <a:ext uri="{909E8E84-426E-40DD-AFC4-6F175D3DCCD1}">
                          <a14:hiddenFill xmlns:a14="http://schemas.microsoft.com/office/drawing/2010/main">
                            <a:solidFill>
                              <a:srgbClr val="0F6FC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BF5F9"/>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1">
            <a:extLst>
              <a:ext uri="{FF2B5EF4-FFF2-40B4-BE49-F238E27FC236}">
                <a16:creationId xmlns:a16="http://schemas.microsoft.com/office/drawing/2014/main" id="{072BE42B-56EC-72A2-06CD-8F3F03BD0721}"/>
              </a:ext>
            </a:extLst>
          </p:cNvPr>
          <p:cNvSpPr>
            <a:spLocks noGrp="1"/>
          </p:cNvSpPr>
          <p:nvPr>
            <p:ph idx="1"/>
          </p:nvPr>
        </p:nvSpPr>
        <p:spPr>
          <a:xfrm>
            <a:off x="2052639" y="1844676"/>
            <a:ext cx="8364537" cy="4479925"/>
          </a:xfrm>
        </p:spPr>
        <p:txBody>
          <a:bodyPr/>
          <a:lstStyle/>
          <a:p>
            <a:pPr lvl="1" eaLnBrk="1" hangingPunct="1">
              <a:buFont typeface="Wingdings 2" panose="05020102010507070707" pitchFamily="18" charset="2"/>
              <a:buNone/>
            </a:pPr>
            <a:endParaRPr lang="hu-HU" altLang="hu-HU">
              <a:latin typeface="Times New Roman" panose="02020603050405020304" pitchFamily="18" charset="0"/>
              <a:cs typeface="Times New Roman" panose="02020603050405020304" pitchFamily="18" charset="0"/>
            </a:endParaRPr>
          </a:p>
          <a:p>
            <a:pPr lvl="1" eaLnBrk="1" hangingPunct="1"/>
            <a:endParaRPr lang="hu-HU" altLang="hu-HU">
              <a:latin typeface="Times New Roman" panose="02020603050405020304" pitchFamily="18" charset="0"/>
              <a:cs typeface="Times New Roman" panose="02020603050405020304" pitchFamily="18" charset="0"/>
            </a:endParaRPr>
          </a:p>
        </p:txBody>
      </p:sp>
      <p:sp>
        <p:nvSpPr>
          <p:cNvPr id="10244" name="Cím 8">
            <a:extLst>
              <a:ext uri="{FF2B5EF4-FFF2-40B4-BE49-F238E27FC236}">
                <a16:creationId xmlns:a16="http://schemas.microsoft.com/office/drawing/2014/main" id="{66A2C015-8099-8127-1A5D-42FDD31AD366}"/>
              </a:ext>
            </a:extLst>
          </p:cNvPr>
          <p:cNvSpPr>
            <a:spLocks noGrp="1"/>
          </p:cNvSpPr>
          <p:nvPr>
            <p:ph type="title"/>
          </p:nvPr>
        </p:nvSpPr>
        <p:spPr>
          <a:xfrm>
            <a:off x="2063750" y="981075"/>
            <a:ext cx="8229600" cy="566738"/>
          </a:xfrm>
        </p:spPr>
        <p:txBody>
          <a:bodyPr>
            <a:normAutofit fontScale="90000"/>
          </a:bodyPr>
          <a:lstStyle/>
          <a:p>
            <a:pPr algn="ctr" eaLnBrk="1" hangingPunct="1"/>
            <a:r>
              <a:rPr lang="en-US" altLang="hu-HU"/>
              <a:t>Examples #1</a:t>
            </a:r>
            <a:endParaRPr lang="hu-HU" altLang="hu-HU"/>
          </a:p>
        </p:txBody>
      </p:sp>
      <p:pic>
        <p:nvPicPr>
          <p:cNvPr id="10245" name="Picture 3">
            <a:extLst>
              <a:ext uri="{FF2B5EF4-FFF2-40B4-BE49-F238E27FC236}">
                <a16:creationId xmlns:a16="http://schemas.microsoft.com/office/drawing/2014/main" id="{5A83F136-4F7C-1898-226A-13151FE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2060575"/>
            <a:ext cx="36004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4">
            <a:extLst>
              <a:ext uri="{FF2B5EF4-FFF2-40B4-BE49-F238E27FC236}">
                <a16:creationId xmlns:a16="http://schemas.microsoft.com/office/drawing/2014/main" id="{293B67DE-898E-6D90-3FDC-D8C0591C5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2060575"/>
            <a:ext cx="3671888"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11">
            <a:extLst>
              <a:ext uri="{FF2B5EF4-FFF2-40B4-BE49-F238E27FC236}">
                <a16:creationId xmlns:a16="http://schemas.microsoft.com/office/drawing/2014/main" id="{CBF429E7-3CF0-D81C-269B-415885B4EDE8}"/>
              </a:ext>
            </a:extLst>
          </p:cNvPr>
          <p:cNvSpPr>
            <a:spLocks noGrp="1"/>
          </p:cNvSpPr>
          <p:nvPr>
            <p:ph idx="1"/>
          </p:nvPr>
        </p:nvSpPr>
        <p:spPr>
          <a:xfrm>
            <a:off x="1919288" y="1844676"/>
            <a:ext cx="8362950" cy="4479925"/>
          </a:xfrm>
        </p:spPr>
        <p:txBody>
          <a:bodyPr/>
          <a:lstStyle/>
          <a:p>
            <a:pPr lvl="1" eaLnBrk="1" hangingPunct="1">
              <a:buFont typeface="Wingdings 2" panose="05020102010507070707" pitchFamily="18" charset="2"/>
              <a:buNone/>
            </a:pPr>
            <a:endParaRPr lang="hu-HU" altLang="hu-HU">
              <a:latin typeface="Times New Roman" panose="02020603050405020304" pitchFamily="18" charset="0"/>
              <a:cs typeface="Times New Roman" panose="02020603050405020304" pitchFamily="18" charset="0"/>
            </a:endParaRPr>
          </a:p>
          <a:p>
            <a:pPr lvl="1" eaLnBrk="1" hangingPunct="1"/>
            <a:endParaRPr lang="hu-HU" altLang="hu-HU">
              <a:latin typeface="Times New Roman" panose="02020603050405020304" pitchFamily="18" charset="0"/>
              <a:cs typeface="Times New Roman" panose="02020603050405020304" pitchFamily="18" charset="0"/>
            </a:endParaRPr>
          </a:p>
        </p:txBody>
      </p:sp>
      <p:sp>
        <p:nvSpPr>
          <p:cNvPr id="11268" name="Cím 8">
            <a:extLst>
              <a:ext uri="{FF2B5EF4-FFF2-40B4-BE49-F238E27FC236}">
                <a16:creationId xmlns:a16="http://schemas.microsoft.com/office/drawing/2014/main" id="{CB972AFE-65F9-4512-B7EB-8B9DC22E880F}"/>
              </a:ext>
            </a:extLst>
          </p:cNvPr>
          <p:cNvSpPr>
            <a:spLocks noGrp="1"/>
          </p:cNvSpPr>
          <p:nvPr>
            <p:ph type="title"/>
          </p:nvPr>
        </p:nvSpPr>
        <p:spPr>
          <a:xfrm>
            <a:off x="2063750" y="981075"/>
            <a:ext cx="8229600" cy="566738"/>
          </a:xfrm>
        </p:spPr>
        <p:txBody>
          <a:bodyPr>
            <a:normAutofit fontScale="90000"/>
          </a:bodyPr>
          <a:lstStyle/>
          <a:p>
            <a:pPr algn="ctr" eaLnBrk="1" hangingPunct="1"/>
            <a:r>
              <a:rPr lang="en-US" altLang="hu-HU"/>
              <a:t>Examples #2</a:t>
            </a:r>
            <a:endParaRPr lang="hu-HU" altLang="hu-HU"/>
          </a:p>
        </p:txBody>
      </p:sp>
      <p:pic>
        <p:nvPicPr>
          <p:cNvPr id="11269" name="Picture 2">
            <a:extLst>
              <a:ext uri="{FF2B5EF4-FFF2-40B4-BE49-F238E27FC236}">
                <a16:creationId xmlns:a16="http://schemas.microsoft.com/office/drawing/2014/main" id="{AE26702E-D9FB-5FE5-E024-0D45A2654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1700213"/>
            <a:ext cx="42814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3">
            <a:extLst>
              <a:ext uri="{FF2B5EF4-FFF2-40B4-BE49-F238E27FC236}">
                <a16:creationId xmlns:a16="http://schemas.microsoft.com/office/drawing/2014/main" id="{B4C6FDFB-3A89-F0F4-3C17-5BDE06FB9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6" y="2492376"/>
            <a:ext cx="362902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11">
            <a:extLst>
              <a:ext uri="{FF2B5EF4-FFF2-40B4-BE49-F238E27FC236}">
                <a16:creationId xmlns:a16="http://schemas.microsoft.com/office/drawing/2014/main" id="{9126E7B3-A0DB-2295-6DCB-CBDBB446C286}"/>
              </a:ext>
            </a:extLst>
          </p:cNvPr>
          <p:cNvSpPr>
            <a:spLocks noGrp="1"/>
          </p:cNvSpPr>
          <p:nvPr>
            <p:ph idx="1"/>
          </p:nvPr>
        </p:nvSpPr>
        <p:spPr>
          <a:xfrm>
            <a:off x="1981200" y="1844676"/>
            <a:ext cx="8229600" cy="4479925"/>
          </a:xfrm>
        </p:spPr>
        <p:txBody>
          <a:bodyPr>
            <a:normAutofit lnSpcReduction="10000"/>
          </a:bodyPr>
          <a:lstStyle/>
          <a:p>
            <a:pPr eaLnBrk="1" hangingPunct="1"/>
            <a:r>
              <a:rPr lang="en-US" altLang="hu-HU" sz="2200">
                <a:latin typeface="Times New Roman" panose="02020603050405020304" pitchFamily="18" charset="0"/>
                <a:cs typeface="Times New Roman" panose="02020603050405020304" pitchFamily="18" charset="0"/>
              </a:rPr>
              <a:t>The parameters of the model are </a:t>
            </a:r>
            <a:r>
              <a:rPr lang="el-GR" altLang="hu-HU" sz="2000">
                <a:latin typeface="Times New Roman" panose="02020603050405020304" pitchFamily="18" charset="0"/>
                <a:cs typeface="Times New Roman" panose="02020603050405020304" pitchFamily="18" charset="0"/>
              </a:rPr>
              <a:t>π</a:t>
            </a:r>
            <a:r>
              <a:rPr lang="en-US" altLang="hu-HU" sz="2000" baseline="-25000">
                <a:latin typeface="Times New Roman" panose="02020603050405020304" pitchFamily="18" charset="0"/>
                <a:cs typeface="Times New Roman" panose="02020603050405020304" pitchFamily="18" charset="0"/>
              </a:rPr>
              <a:t>k </a:t>
            </a:r>
            <a:r>
              <a:rPr lang="hu-HU" altLang="hu-HU">
                <a:latin typeface="Times New Roman" panose="02020603050405020304" pitchFamily="18" charset="0"/>
                <a:cs typeface="Times New Roman" panose="02020603050405020304" pitchFamily="18" charset="0"/>
              </a:rPr>
              <a:t>, </a:t>
            </a:r>
            <a:r>
              <a:rPr lang="el-GR" altLang="hu-HU">
                <a:latin typeface="Times New Roman" panose="02020603050405020304" pitchFamily="18" charset="0"/>
                <a:cs typeface="Times New Roman" panose="02020603050405020304" pitchFamily="18" charset="0"/>
              </a:rPr>
              <a:t>μ</a:t>
            </a:r>
            <a:r>
              <a:rPr lang="en-US" altLang="hu-HU" sz="2000" baseline="-25000">
                <a:latin typeface="Times New Roman" panose="02020603050405020304" pitchFamily="18" charset="0"/>
                <a:cs typeface="Times New Roman" panose="02020603050405020304" pitchFamily="18" charset="0"/>
              </a:rPr>
              <a:t>k</a:t>
            </a:r>
            <a:r>
              <a:rPr lang="hu-HU" altLang="hu-HU">
                <a:latin typeface="Times New Roman" panose="02020603050405020304" pitchFamily="18" charset="0"/>
                <a:cs typeface="Times New Roman" panose="02020603050405020304" pitchFamily="18" charset="0"/>
              </a:rPr>
              <a:t> </a:t>
            </a:r>
            <a:r>
              <a:rPr lang="en-US" altLang="hu-HU">
                <a:latin typeface="Times New Roman" panose="02020603050405020304" pitchFamily="18" charset="0"/>
                <a:cs typeface="Times New Roman" panose="02020603050405020304" pitchFamily="18" charset="0"/>
              </a:rPr>
              <a:t>and</a:t>
            </a:r>
            <a:r>
              <a:rPr lang="hu-HU" altLang="hu-HU">
                <a:latin typeface="Times New Roman" panose="02020603050405020304" pitchFamily="18" charset="0"/>
                <a:cs typeface="Times New Roman" panose="02020603050405020304" pitchFamily="18" charset="0"/>
              </a:rPr>
              <a:t> </a:t>
            </a:r>
            <a:r>
              <a:rPr lang="el-GR" altLang="hu-HU">
                <a:latin typeface="Times New Roman" panose="02020603050405020304" pitchFamily="18" charset="0"/>
                <a:cs typeface="Times New Roman" panose="02020603050405020304" pitchFamily="18" charset="0"/>
              </a:rPr>
              <a:t>Σ</a:t>
            </a:r>
            <a:r>
              <a:rPr lang="en-US" altLang="hu-HU" sz="2000" baseline="-25000">
                <a:latin typeface="Times New Roman" panose="02020603050405020304" pitchFamily="18" charset="0"/>
                <a:cs typeface="Times New Roman" panose="02020603050405020304" pitchFamily="18" charset="0"/>
              </a:rPr>
              <a:t>k</a:t>
            </a:r>
            <a:r>
              <a:rPr lang="hu-HU" altLang="hu-HU">
                <a:latin typeface="Times New Roman" panose="02020603050405020304" pitchFamily="18" charset="0"/>
                <a:cs typeface="Times New Roman" panose="02020603050405020304" pitchFamily="18" charset="0"/>
              </a:rPr>
              <a:t> </a:t>
            </a:r>
            <a:r>
              <a:rPr lang="en-US" altLang="hu-HU">
                <a:latin typeface="Times New Roman" panose="02020603050405020304" pitchFamily="18" charset="0"/>
                <a:cs typeface="Times New Roman" panose="02020603050405020304" pitchFamily="18" charset="0"/>
              </a:rPr>
              <a:t>for all components (k=1,..,K). Sometimes we will again use a short notation for all the parameters: </a:t>
            </a:r>
            <a:r>
              <a:rPr lang="el-GR" altLang="hu-HU">
                <a:latin typeface="Times New Roman" panose="02020603050405020304" pitchFamily="18" charset="0"/>
                <a:cs typeface="Times New Roman" panose="02020603050405020304" pitchFamily="18" charset="0"/>
              </a:rPr>
              <a:t>θ</a:t>
            </a:r>
            <a:r>
              <a:rPr lang="en-US" altLang="hu-HU">
                <a:latin typeface="Times New Roman" panose="02020603050405020304" pitchFamily="18" charset="0"/>
                <a:cs typeface="Times New Roman" panose="02020603050405020304" pitchFamily="18" charset="0"/>
              </a:rPr>
              <a:t>=(</a:t>
            </a:r>
            <a:r>
              <a:rPr lang="el-GR" altLang="hu-HU">
                <a:latin typeface="Times New Roman" panose="02020603050405020304" pitchFamily="18" charset="0"/>
                <a:cs typeface="Times New Roman" panose="02020603050405020304" pitchFamily="18" charset="0"/>
              </a:rPr>
              <a:t>π</a:t>
            </a:r>
            <a:r>
              <a:rPr lang="en-US" altLang="hu-HU" baseline="-25000">
                <a:latin typeface="Times New Roman" panose="02020603050405020304" pitchFamily="18" charset="0"/>
                <a:cs typeface="Times New Roman" panose="02020603050405020304" pitchFamily="18" charset="0"/>
              </a:rPr>
              <a:t>1</a:t>
            </a:r>
            <a:r>
              <a:rPr lang="en-US" altLang="hu-HU">
                <a:latin typeface="Times New Roman" panose="02020603050405020304" pitchFamily="18" charset="0"/>
                <a:cs typeface="Times New Roman" panose="02020603050405020304" pitchFamily="18" charset="0"/>
              </a:rPr>
              <a:t>, </a:t>
            </a:r>
            <a:r>
              <a:rPr lang="el-GR" altLang="hu-HU">
                <a:latin typeface="Times New Roman" panose="02020603050405020304" pitchFamily="18" charset="0"/>
                <a:cs typeface="Times New Roman" panose="02020603050405020304" pitchFamily="18" charset="0"/>
              </a:rPr>
              <a:t>μ</a:t>
            </a:r>
            <a:r>
              <a:rPr lang="en-US" altLang="hu-HU" baseline="-25000">
                <a:latin typeface="Times New Roman" panose="02020603050405020304" pitchFamily="18" charset="0"/>
                <a:cs typeface="Times New Roman" panose="02020603050405020304" pitchFamily="18" charset="0"/>
              </a:rPr>
              <a:t>1</a:t>
            </a:r>
            <a:r>
              <a:rPr lang="en-US" altLang="hu-HU">
                <a:latin typeface="Times New Roman" panose="02020603050405020304" pitchFamily="18" charset="0"/>
                <a:cs typeface="Times New Roman" panose="02020603050405020304" pitchFamily="18" charset="0"/>
                <a:sym typeface="Symbol" panose="05050102010706020507" pitchFamily="18" charset="2"/>
              </a:rPr>
              <a:t> , </a:t>
            </a:r>
            <a:r>
              <a:rPr lang="hu-HU" altLang="hu-HU">
                <a:latin typeface="Times New Roman" panose="02020603050405020304" pitchFamily="18" charset="0"/>
                <a:cs typeface="Times New Roman" panose="02020603050405020304" pitchFamily="18" charset="0"/>
                <a:sym typeface="Symbol" panose="05050102010706020507" pitchFamily="18" charset="2"/>
              </a:rPr>
              <a:t></a:t>
            </a:r>
            <a:r>
              <a:rPr lang="en-US" altLang="hu-HU" baseline="-25000">
                <a:latin typeface="Times New Roman" panose="02020603050405020304" pitchFamily="18" charset="0"/>
                <a:cs typeface="Times New Roman" panose="02020603050405020304" pitchFamily="18" charset="0"/>
              </a:rPr>
              <a:t>1</a:t>
            </a:r>
            <a:r>
              <a:rPr lang="en-US" altLang="hu-HU">
                <a:latin typeface="Times New Roman" panose="02020603050405020304" pitchFamily="18" charset="0"/>
                <a:cs typeface="Times New Roman" panose="02020603050405020304" pitchFamily="18" charset="0"/>
              </a:rPr>
              <a:t>,…, </a:t>
            </a:r>
            <a:r>
              <a:rPr lang="el-GR" altLang="hu-HU">
                <a:latin typeface="Times New Roman" panose="02020603050405020304" pitchFamily="18" charset="0"/>
                <a:cs typeface="Times New Roman" panose="02020603050405020304" pitchFamily="18" charset="0"/>
              </a:rPr>
              <a:t>π</a:t>
            </a:r>
            <a:r>
              <a:rPr lang="en-US" altLang="hu-HU" baseline="-25000">
                <a:latin typeface="Times New Roman" panose="02020603050405020304" pitchFamily="18" charset="0"/>
                <a:cs typeface="Times New Roman" panose="02020603050405020304" pitchFamily="18" charset="0"/>
              </a:rPr>
              <a:t>K</a:t>
            </a:r>
            <a:r>
              <a:rPr lang="en-US" altLang="hu-HU">
                <a:latin typeface="Times New Roman" panose="02020603050405020304" pitchFamily="18" charset="0"/>
                <a:cs typeface="Times New Roman" panose="02020603050405020304" pitchFamily="18" charset="0"/>
              </a:rPr>
              <a:t>, </a:t>
            </a:r>
            <a:r>
              <a:rPr lang="el-GR" altLang="hu-HU">
                <a:latin typeface="Times New Roman" panose="02020603050405020304" pitchFamily="18" charset="0"/>
                <a:cs typeface="Times New Roman" panose="02020603050405020304" pitchFamily="18" charset="0"/>
              </a:rPr>
              <a:t>μ</a:t>
            </a:r>
            <a:r>
              <a:rPr lang="en-US" altLang="hu-HU" baseline="-25000">
                <a:latin typeface="Times New Roman" panose="02020603050405020304" pitchFamily="18" charset="0"/>
                <a:cs typeface="Times New Roman" panose="02020603050405020304" pitchFamily="18" charset="0"/>
              </a:rPr>
              <a:t>K</a:t>
            </a:r>
            <a:r>
              <a:rPr lang="en-US" altLang="hu-HU">
                <a:latin typeface="Times New Roman" panose="02020603050405020304" pitchFamily="18" charset="0"/>
                <a:cs typeface="Times New Roman" panose="02020603050405020304" pitchFamily="18" charset="0"/>
                <a:sym typeface="Symbol" panose="05050102010706020507" pitchFamily="18" charset="2"/>
              </a:rPr>
              <a:t> , </a:t>
            </a:r>
            <a:r>
              <a:rPr lang="hu-HU" altLang="hu-HU">
                <a:latin typeface="Times New Roman" panose="02020603050405020304" pitchFamily="18" charset="0"/>
                <a:cs typeface="Times New Roman" panose="02020603050405020304" pitchFamily="18" charset="0"/>
                <a:sym typeface="Symbol" panose="05050102010706020507" pitchFamily="18" charset="2"/>
              </a:rPr>
              <a:t></a:t>
            </a:r>
            <a:r>
              <a:rPr lang="en-US" altLang="hu-HU" baseline="-25000">
                <a:latin typeface="Times New Roman" panose="02020603050405020304" pitchFamily="18" charset="0"/>
                <a:cs typeface="Times New Roman" panose="02020603050405020304" pitchFamily="18" charset="0"/>
              </a:rPr>
              <a:t>K</a:t>
            </a:r>
            <a:r>
              <a:rPr lang="en-US" altLang="hu-HU">
                <a:latin typeface="Times New Roman" panose="02020603050405020304" pitchFamily="18" charset="0"/>
                <a:cs typeface="Times New Roman" panose="02020603050405020304" pitchFamily="18" charset="0"/>
              </a:rPr>
              <a:t>)</a:t>
            </a:r>
          </a:p>
          <a:p>
            <a:pPr eaLnBrk="1" hangingPunct="1"/>
            <a:r>
              <a:rPr lang="en-US" altLang="hu-HU" sz="2200">
                <a:latin typeface="Times New Roman" panose="02020603050405020304" pitchFamily="18" charset="0"/>
                <a:cs typeface="Times New Roman" panose="02020603050405020304" pitchFamily="18" charset="0"/>
              </a:rPr>
              <a:t>We again seek to maximize the log-likelihood function:</a:t>
            </a:r>
          </a:p>
          <a:p>
            <a:pPr eaLnBrk="1" hangingPunct="1"/>
            <a:endParaRPr lang="en-US" altLang="hu-HU" sz="2200">
              <a:latin typeface="Times New Roman" panose="02020603050405020304" pitchFamily="18" charset="0"/>
              <a:cs typeface="Times New Roman" panose="02020603050405020304" pitchFamily="18" charset="0"/>
            </a:endParaRPr>
          </a:p>
          <a:p>
            <a:pPr eaLnBrk="1" hangingPunct="1"/>
            <a:r>
              <a:rPr lang="en-US" altLang="hu-HU" sz="2200">
                <a:latin typeface="Times New Roman" panose="02020603050405020304" pitchFamily="18" charset="0"/>
                <a:cs typeface="Times New Roman" panose="02020603050405020304" pitchFamily="18" charset="0"/>
              </a:rPr>
              <a:t>When p(x) was just a Gaussian curve, we could simply take its derivative and find its zero point</a:t>
            </a:r>
          </a:p>
          <a:p>
            <a:pPr eaLnBrk="1" hangingPunct="1"/>
            <a:r>
              <a:rPr lang="en-US" altLang="hu-HU" sz="2200">
                <a:latin typeface="Times New Roman" panose="02020603050405020304" pitchFamily="18" charset="0"/>
                <a:cs typeface="Times New Roman" panose="02020603050405020304" pitchFamily="18" charset="0"/>
              </a:rPr>
              <a:t>Unfortunately, obtaining the derivative of the mixture model is much more difficult</a:t>
            </a:r>
          </a:p>
          <a:p>
            <a:pPr lvl="1" eaLnBrk="1" hangingPunct="1"/>
            <a:r>
              <a:rPr lang="en-US" altLang="hu-HU" sz="1800">
                <a:latin typeface="Times New Roman" panose="02020603050405020304" pitchFamily="18" charset="0"/>
                <a:cs typeface="Times New Roman" panose="02020603050405020304" pitchFamily="18" charset="0"/>
                <a:sym typeface="Wingdings" panose="05000000000000000000" pitchFamily="2" charset="2"/>
              </a:rPr>
              <a:t>So we will need some other solution – this will be the EM algorithm</a:t>
            </a:r>
            <a:endParaRPr lang="hu-HU" altLang="hu-HU" sz="1800">
              <a:latin typeface="Times New Roman" panose="02020603050405020304" pitchFamily="18" charset="0"/>
              <a:cs typeface="Times New Roman" panose="02020603050405020304" pitchFamily="18" charset="0"/>
            </a:endParaRPr>
          </a:p>
          <a:p>
            <a:pPr lvl="1" eaLnBrk="1" hangingPunct="1"/>
            <a:endParaRPr lang="hu-HU" altLang="hu-HU">
              <a:latin typeface="Times New Roman" panose="02020603050405020304" pitchFamily="18" charset="0"/>
              <a:cs typeface="Times New Roman" panose="02020603050405020304" pitchFamily="18" charset="0"/>
            </a:endParaRPr>
          </a:p>
        </p:txBody>
      </p:sp>
      <p:sp>
        <p:nvSpPr>
          <p:cNvPr id="12292" name="Cím 8">
            <a:extLst>
              <a:ext uri="{FF2B5EF4-FFF2-40B4-BE49-F238E27FC236}">
                <a16:creationId xmlns:a16="http://schemas.microsoft.com/office/drawing/2014/main" id="{ADA43082-E663-766B-1EDD-21FCB34C1408}"/>
              </a:ext>
            </a:extLst>
          </p:cNvPr>
          <p:cNvSpPr>
            <a:spLocks noGrp="1"/>
          </p:cNvSpPr>
          <p:nvPr>
            <p:ph type="title"/>
          </p:nvPr>
        </p:nvSpPr>
        <p:spPr>
          <a:xfrm>
            <a:off x="2063750" y="981075"/>
            <a:ext cx="8229600" cy="566738"/>
          </a:xfrm>
        </p:spPr>
        <p:txBody>
          <a:bodyPr>
            <a:normAutofit fontScale="90000"/>
          </a:bodyPr>
          <a:lstStyle/>
          <a:p>
            <a:pPr algn="ctr" eaLnBrk="1" hangingPunct="1"/>
            <a:r>
              <a:rPr lang="en-US" altLang="hu-HU"/>
              <a:t>Parameter estimation for GMMs</a:t>
            </a:r>
            <a:endParaRPr lang="hu-HU" altLang="hu-HU"/>
          </a:p>
        </p:txBody>
      </p:sp>
      <p:graphicFrame>
        <p:nvGraphicFramePr>
          <p:cNvPr id="12293" name="Object 6">
            <a:extLst>
              <a:ext uri="{FF2B5EF4-FFF2-40B4-BE49-F238E27FC236}">
                <a16:creationId xmlns:a16="http://schemas.microsoft.com/office/drawing/2014/main" id="{BA6FE337-6198-39C0-ED22-620330ABD9E3}"/>
              </a:ext>
            </a:extLst>
          </p:cNvPr>
          <p:cNvGraphicFramePr>
            <a:graphicFrameLocks noChangeAspect="1"/>
          </p:cNvGraphicFramePr>
          <p:nvPr/>
        </p:nvGraphicFramePr>
        <p:xfrm>
          <a:off x="5016500" y="3500439"/>
          <a:ext cx="1295400" cy="522287"/>
        </p:xfrm>
        <a:graphic>
          <a:graphicData uri="http://schemas.openxmlformats.org/presentationml/2006/ole">
            <mc:AlternateContent xmlns:mc="http://schemas.openxmlformats.org/markup-compatibility/2006">
              <mc:Choice xmlns:v="urn:schemas-microsoft-com:vml" Requires="v">
                <p:oleObj name="Equation" r:id="rId2" imgW="850531" imgH="342751" progId="Equation.3">
                  <p:embed/>
                </p:oleObj>
              </mc:Choice>
              <mc:Fallback>
                <p:oleObj name="Equation" r:id="rId2" imgW="850531" imgH="342751" progId="Equation.3">
                  <p:embed/>
                  <p:pic>
                    <p:nvPicPr>
                      <p:cNvPr id="12293" name="Object 6">
                        <a:extLst>
                          <a:ext uri="{FF2B5EF4-FFF2-40B4-BE49-F238E27FC236}">
                            <a16:creationId xmlns:a16="http://schemas.microsoft.com/office/drawing/2014/main" id="{BA6FE337-6198-39C0-ED22-620330ABD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3500439"/>
                        <a:ext cx="1295400" cy="522287"/>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rgbClr val="B7C1EB"/>
                              </a:outerShdw>
                            </a:effectLst>
                          </a14:hiddenEffects>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11">
            <a:extLst>
              <a:ext uri="{FF2B5EF4-FFF2-40B4-BE49-F238E27FC236}">
                <a16:creationId xmlns:a16="http://schemas.microsoft.com/office/drawing/2014/main" id="{210ED5C6-2BC7-3833-365A-D99E7414D567}"/>
              </a:ext>
            </a:extLst>
          </p:cNvPr>
          <p:cNvSpPr>
            <a:spLocks noGrp="1"/>
          </p:cNvSpPr>
          <p:nvPr>
            <p:ph idx="1"/>
          </p:nvPr>
        </p:nvSpPr>
        <p:spPr>
          <a:xfrm>
            <a:off x="1981200" y="1844676"/>
            <a:ext cx="8229600" cy="4479925"/>
          </a:xfrm>
        </p:spPr>
        <p:txBody>
          <a:bodyPr>
            <a:normAutofit fontScale="85000" lnSpcReduction="20000"/>
          </a:bodyPr>
          <a:lstStyle/>
          <a:p>
            <a:pPr eaLnBrk="1" hangingPunct="1"/>
            <a:r>
              <a:rPr lang="en-US" altLang="hu-HU" sz="2200">
                <a:latin typeface="Times New Roman" panose="02020603050405020304" pitchFamily="18" charset="0"/>
                <a:cs typeface="Times New Roman" panose="02020603050405020304" pitchFamily="18" charset="0"/>
              </a:rPr>
              <a:t>Let</a:t>
            </a:r>
            <a:r>
              <a:rPr lang="hu-HU" altLang="hu-HU" sz="2200">
                <a:latin typeface="Times New Roman" panose="02020603050405020304" pitchFamily="18" charset="0"/>
                <a:cs typeface="Times New Roman" panose="02020603050405020304" pitchFamily="18" charset="0"/>
              </a:rPr>
              <a:t>’s take the log-likelihood function</a:t>
            </a:r>
          </a:p>
          <a:p>
            <a:pPr eaLnBrk="1" hangingPunct="1"/>
            <a:endParaRPr lang="hu-HU" altLang="hu-HU" sz="2000">
              <a:latin typeface="Times New Roman" panose="02020603050405020304" pitchFamily="18" charset="0"/>
              <a:cs typeface="Times New Roman" panose="02020603050405020304" pitchFamily="18" charset="0"/>
            </a:endParaRPr>
          </a:p>
          <a:p>
            <a:pPr eaLnBrk="1" hangingPunct="1"/>
            <a:endParaRPr lang="hu-HU" altLang="hu-HU" sz="2000">
              <a:latin typeface="Times New Roman" panose="02020603050405020304" pitchFamily="18" charset="0"/>
              <a:cs typeface="Times New Roman" panose="02020603050405020304" pitchFamily="18" charset="0"/>
            </a:endParaRPr>
          </a:p>
          <a:p>
            <a:pPr eaLnBrk="1" hangingPunct="1"/>
            <a:r>
              <a:rPr lang="hu-HU" altLang="hu-HU" sz="2200">
                <a:latin typeface="Times New Roman" panose="02020603050405020304" pitchFamily="18" charset="0"/>
                <a:cs typeface="Times New Roman" panose="02020603050405020304" pitchFamily="18" charset="0"/>
              </a:rPr>
              <a:t>And try to set its derivative to zero (e.g. with respect to </a:t>
            </a:r>
            <a:r>
              <a:rPr lang="el-GR" altLang="hu-HU" sz="2200">
                <a:latin typeface="Times New Roman" panose="02020603050405020304" pitchFamily="18" charset="0"/>
                <a:cs typeface="Times New Roman" panose="02020603050405020304" pitchFamily="18" charset="0"/>
              </a:rPr>
              <a:t>μ</a:t>
            </a:r>
            <a:r>
              <a:rPr lang="en-US" altLang="hu-HU" sz="2200" baseline="-25000">
                <a:latin typeface="Times New Roman" panose="02020603050405020304" pitchFamily="18" charset="0"/>
                <a:cs typeface="Times New Roman" panose="02020603050405020304" pitchFamily="18" charset="0"/>
              </a:rPr>
              <a:t>k</a:t>
            </a:r>
            <a:r>
              <a:rPr lang="hu-HU" altLang="hu-HU" sz="2200">
                <a:latin typeface="Times New Roman" panose="02020603050405020304" pitchFamily="18" charset="0"/>
                <a:cs typeface="Times New Roman" panose="02020603050405020304" pitchFamily="18" charset="0"/>
              </a:rPr>
              <a:t>):</a:t>
            </a:r>
          </a:p>
          <a:p>
            <a:pPr eaLnBrk="1" hangingPunct="1"/>
            <a:endParaRPr lang="hu-HU" altLang="hu-HU" sz="2200">
              <a:latin typeface="Times New Roman" panose="02020603050405020304" pitchFamily="18" charset="0"/>
              <a:cs typeface="Times New Roman" panose="02020603050405020304" pitchFamily="18" charset="0"/>
            </a:endParaRPr>
          </a:p>
          <a:p>
            <a:pPr eaLnBrk="1" hangingPunct="1"/>
            <a:endParaRPr lang="hu-HU" altLang="hu-HU" sz="2200">
              <a:latin typeface="Times New Roman" panose="02020603050405020304" pitchFamily="18" charset="0"/>
              <a:cs typeface="Times New Roman" panose="02020603050405020304" pitchFamily="18" charset="0"/>
            </a:endParaRPr>
          </a:p>
          <a:p>
            <a:pPr eaLnBrk="1" hangingPunct="1"/>
            <a:endParaRPr lang="hu-HU" altLang="hu-HU" sz="2200">
              <a:latin typeface="Times New Roman" panose="02020603050405020304" pitchFamily="18" charset="0"/>
              <a:cs typeface="Times New Roman" panose="02020603050405020304" pitchFamily="18" charset="0"/>
            </a:endParaRPr>
          </a:p>
          <a:p>
            <a:pPr eaLnBrk="1" hangingPunct="1"/>
            <a:endParaRPr lang="hu-HU" altLang="hu-HU" sz="2200">
              <a:latin typeface="Times New Roman" panose="02020603050405020304" pitchFamily="18" charset="0"/>
              <a:cs typeface="Times New Roman" panose="02020603050405020304" pitchFamily="18" charset="0"/>
            </a:endParaRPr>
          </a:p>
          <a:p>
            <a:pPr eaLnBrk="1" hangingPunct="1"/>
            <a:r>
              <a:rPr lang="hu-HU" altLang="hu-HU" sz="2200">
                <a:latin typeface="Times New Roman" panose="02020603050405020304" pitchFamily="18" charset="0"/>
                <a:cs typeface="Times New Roman" panose="02020603050405020304" pitchFamily="18" charset="0"/>
              </a:rPr>
              <a:t>It doesn’t work </a:t>
            </a:r>
            <a:r>
              <a:rPr lang="hu-HU" altLang="hu-HU" sz="2200">
                <a:latin typeface="Times New Roman" panose="02020603050405020304" pitchFamily="18" charset="0"/>
                <a:cs typeface="Times New Roman" panose="02020603050405020304" pitchFamily="18" charset="0"/>
                <a:sym typeface="Wingdings" panose="05000000000000000000" pitchFamily="2" charset="2"/>
              </a:rPr>
              <a:t></a:t>
            </a:r>
            <a:endParaRPr lang="en-US" altLang="hu-HU" sz="2200">
              <a:latin typeface="Times New Roman" panose="02020603050405020304" pitchFamily="18" charset="0"/>
              <a:cs typeface="Times New Roman" panose="02020603050405020304" pitchFamily="18" charset="0"/>
            </a:endParaRPr>
          </a:p>
          <a:p>
            <a:pPr lvl="1" eaLnBrk="1" hangingPunct="1"/>
            <a:r>
              <a:rPr lang="hu-HU" altLang="hu-HU" sz="1800">
                <a:latin typeface="Times New Roman" panose="02020603050405020304" pitchFamily="18" charset="0"/>
                <a:cs typeface="Times New Roman" panose="02020603050405020304" pitchFamily="18" charset="0"/>
              </a:rPr>
              <a:t>In the case of just one Gaussian, t</a:t>
            </a:r>
            <a:r>
              <a:rPr lang="en-US" altLang="hu-HU" sz="1800">
                <a:latin typeface="Times New Roman" panose="02020603050405020304" pitchFamily="18" charset="0"/>
                <a:cs typeface="Times New Roman" panose="02020603050405020304" pitchFamily="18" charset="0"/>
              </a:rPr>
              <a:t>he logarithm </a:t>
            </a:r>
            <a:r>
              <a:rPr lang="hu-HU" altLang="hu-HU" sz="1800">
                <a:latin typeface="Times New Roman" panose="02020603050405020304" pitchFamily="18" charset="0"/>
                <a:cs typeface="Times New Roman" panose="02020603050405020304" pitchFamily="18" charset="0"/>
              </a:rPr>
              <a:t>helped</a:t>
            </a:r>
            <a:r>
              <a:rPr lang="en-US" altLang="hu-HU" sz="1800">
                <a:latin typeface="Times New Roman" panose="02020603050405020304" pitchFamily="18" charset="0"/>
                <a:cs typeface="Times New Roman" panose="02020603050405020304" pitchFamily="18" charset="0"/>
              </a:rPr>
              <a:t> get rid of the exponential function</a:t>
            </a:r>
          </a:p>
          <a:p>
            <a:pPr lvl="1" eaLnBrk="1" hangingPunct="1"/>
            <a:r>
              <a:rPr lang="en-US" altLang="hu-HU" sz="1800">
                <a:latin typeface="Times New Roman" panose="02020603050405020304" pitchFamily="18" charset="0"/>
                <a:cs typeface="Times New Roman" panose="02020603050405020304" pitchFamily="18" charset="0"/>
              </a:rPr>
              <a:t> But now there is a summation between the logarithm and the exponential </a:t>
            </a:r>
            <a:endParaRPr lang="en-US" altLang="hu-HU" sz="1800">
              <a:latin typeface="Times New Roman" panose="02020603050405020304" pitchFamily="18" charset="0"/>
              <a:cs typeface="Times New Roman" panose="02020603050405020304" pitchFamily="18" charset="0"/>
              <a:sym typeface="Wingdings" panose="05000000000000000000" pitchFamily="2" charset="2"/>
            </a:endParaRPr>
          </a:p>
          <a:p>
            <a:pPr lvl="1" eaLnBrk="1" hangingPunct="1"/>
            <a:endParaRPr lang="hu-HU" altLang="hu-HU">
              <a:latin typeface="Times New Roman" panose="02020603050405020304" pitchFamily="18" charset="0"/>
              <a:cs typeface="Times New Roman" panose="02020603050405020304" pitchFamily="18" charset="0"/>
            </a:endParaRPr>
          </a:p>
        </p:txBody>
      </p:sp>
      <p:sp>
        <p:nvSpPr>
          <p:cNvPr id="13316" name="Cím 8">
            <a:extLst>
              <a:ext uri="{FF2B5EF4-FFF2-40B4-BE49-F238E27FC236}">
                <a16:creationId xmlns:a16="http://schemas.microsoft.com/office/drawing/2014/main" id="{8614524A-CEDB-8D94-BE02-1CAE6D9CA91E}"/>
              </a:ext>
            </a:extLst>
          </p:cNvPr>
          <p:cNvSpPr>
            <a:spLocks noGrp="1"/>
          </p:cNvSpPr>
          <p:nvPr>
            <p:ph type="title"/>
          </p:nvPr>
        </p:nvSpPr>
        <p:spPr>
          <a:xfrm>
            <a:off x="2063750" y="981075"/>
            <a:ext cx="8229600" cy="566738"/>
          </a:xfrm>
        </p:spPr>
        <p:txBody>
          <a:bodyPr>
            <a:normAutofit fontScale="90000"/>
          </a:bodyPr>
          <a:lstStyle/>
          <a:p>
            <a:pPr algn="ctr" eaLnBrk="1" hangingPunct="1"/>
            <a:r>
              <a:rPr lang="en-US" altLang="hu-HU"/>
              <a:t>Parameter estimation for GMMs</a:t>
            </a:r>
            <a:endParaRPr lang="hu-HU" altLang="hu-HU"/>
          </a:p>
        </p:txBody>
      </p:sp>
      <p:pic>
        <p:nvPicPr>
          <p:cNvPr id="13317" name="Picture 3">
            <a:extLst>
              <a:ext uri="{FF2B5EF4-FFF2-40B4-BE49-F238E27FC236}">
                <a16:creationId xmlns:a16="http://schemas.microsoft.com/office/drawing/2014/main" id="{100046AE-3919-A98F-917A-9246AB972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2276476"/>
            <a:ext cx="3816350"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5">
            <a:extLst>
              <a:ext uri="{FF2B5EF4-FFF2-40B4-BE49-F238E27FC236}">
                <a16:creationId xmlns:a16="http://schemas.microsoft.com/office/drawing/2014/main" id="{58FB6E2E-83EF-A419-937F-9AD945165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3357564"/>
            <a:ext cx="70008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Jobb oldali kapcsos zárójel 12">
            <a:extLst>
              <a:ext uri="{FF2B5EF4-FFF2-40B4-BE49-F238E27FC236}">
                <a16:creationId xmlns:a16="http://schemas.microsoft.com/office/drawing/2014/main" id="{4FA7E612-D775-2C85-C11B-3B42B3F0A0CE}"/>
              </a:ext>
            </a:extLst>
          </p:cNvPr>
          <p:cNvSpPr/>
          <p:nvPr/>
        </p:nvSpPr>
        <p:spPr>
          <a:xfrm rot="5400000">
            <a:off x="6517481" y="3296444"/>
            <a:ext cx="287338" cy="19939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hu-HU"/>
          </a:p>
        </p:txBody>
      </p:sp>
      <p:sp>
        <p:nvSpPr>
          <p:cNvPr id="14" name="Jobb oldali kapcsos zárójel 13">
            <a:extLst>
              <a:ext uri="{FF2B5EF4-FFF2-40B4-BE49-F238E27FC236}">
                <a16:creationId xmlns:a16="http://schemas.microsoft.com/office/drawing/2014/main" id="{45719F9B-367C-D9E5-7C6D-899658D8C017}"/>
              </a:ext>
            </a:extLst>
          </p:cNvPr>
          <p:cNvSpPr/>
          <p:nvPr/>
        </p:nvSpPr>
        <p:spPr>
          <a:xfrm rot="5400000">
            <a:off x="8281988" y="3548063"/>
            <a:ext cx="287338" cy="149066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hu-HU"/>
          </a:p>
        </p:txBody>
      </p:sp>
      <p:sp>
        <p:nvSpPr>
          <p:cNvPr id="13321" name="Szövegdoboz 14">
            <a:extLst>
              <a:ext uri="{FF2B5EF4-FFF2-40B4-BE49-F238E27FC236}">
                <a16:creationId xmlns:a16="http://schemas.microsoft.com/office/drawing/2014/main" id="{572FBB69-BBF5-60C2-BFF2-D2AA1DDDFCBF}"/>
              </a:ext>
            </a:extLst>
          </p:cNvPr>
          <p:cNvSpPr txBox="1">
            <a:spLocks noChangeArrowheads="1"/>
          </p:cNvSpPr>
          <p:nvPr/>
        </p:nvSpPr>
        <p:spPr bwMode="auto">
          <a:xfrm>
            <a:off x="7751763" y="4508501"/>
            <a:ext cx="1873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hu-HU" altLang="hu-HU" sz="1200">
                <a:latin typeface="Times New Roman" panose="02020603050405020304" pitchFamily="18" charset="0"/>
                <a:cs typeface="Times New Roman" panose="02020603050405020304" pitchFamily="18" charset="0"/>
              </a:rPr>
              <a:t>Derivative of 1 Gaussian (same as before)</a:t>
            </a:r>
          </a:p>
        </p:txBody>
      </p:sp>
      <p:sp>
        <p:nvSpPr>
          <p:cNvPr id="13322" name="Szövegdoboz 15">
            <a:extLst>
              <a:ext uri="{FF2B5EF4-FFF2-40B4-BE49-F238E27FC236}">
                <a16:creationId xmlns:a16="http://schemas.microsoft.com/office/drawing/2014/main" id="{C20B8BE5-1C20-B13D-FA9B-E005FDE244F5}"/>
              </a:ext>
            </a:extLst>
          </p:cNvPr>
          <p:cNvSpPr txBox="1">
            <a:spLocks noChangeArrowheads="1"/>
          </p:cNvSpPr>
          <p:nvPr/>
        </p:nvSpPr>
        <p:spPr bwMode="auto">
          <a:xfrm>
            <a:off x="5735638" y="4508501"/>
            <a:ext cx="1873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hu-HU" altLang="hu-HU" sz="1200">
                <a:solidFill>
                  <a:srgbClr val="FF0000"/>
                </a:solidFill>
                <a:latin typeface="Times New Roman" panose="02020603050405020304" pitchFamily="18" charset="0"/>
                <a:cs typeface="Times New Roman" panose="02020603050405020304" pitchFamily="18" charset="0"/>
              </a:rPr>
              <a:t>This is the problem </a:t>
            </a:r>
            <a:br>
              <a:rPr lang="hu-HU" altLang="hu-HU" sz="1200">
                <a:solidFill>
                  <a:srgbClr val="FF0000"/>
                </a:solidFill>
                <a:latin typeface="Times New Roman" panose="02020603050405020304" pitchFamily="18" charset="0"/>
                <a:cs typeface="Times New Roman" panose="02020603050405020304" pitchFamily="18" charset="0"/>
              </a:rPr>
            </a:br>
            <a:r>
              <a:rPr lang="hu-HU" altLang="hu-HU" sz="1200">
                <a:solidFill>
                  <a:srgbClr val="FF0000"/>
                </a:solidFill>
                <a:latin typeface="Times New Roman" panose="02020603050405020304" pitchFamily="18" charset="0"/>
                <a:cs typeface="Times New Roman" panose="02020603050405020304" pitchFamily="18" charset="0"/>
              </a:rPr>
              <a:t>(it contains </a:t>
            </a:r>
            <a:r>
              <a:rPr lang="el-GR" altLang="hu-HU" sz="1200">
                <a:solidFill>
                  <a:srgbClr val="FF0000"/>
                </a:solidFill>
                <a:latin typeface="Times New Roman" panose="02020603050405020304" pitchFamily="18" charset="0"/>
                <a:cs typeface="Times New Roman" panose="02020603050405020304" pitchFamily="18" charset="0"/>
              </a:rPr>
              <a:t>μ</a:t>
            </a:r>
            <a:r>
              <a:rPr lang="en-US" altLang="hu-HU" sz="1200" baseline="-25000">
                <a:solidFill>
                  <a:srgbClr val="FF0000"/>
                </a:solidFill>
                <a:latin typeface="Times New Roman" panose="02020603050405020304" pitchFamily="18" charset="0"/>
                <a:cs typeface="Times New Roman" panose="02020603050405020304" pitchFamily="18" charset="0"/>
              </a:rPr>
              <a:t>k</a:t>
            </a:r>
            <a:r>
              <a:rPr lang="hu-HU" altLang="hu-HU" sz="1200">
                <a:solidFill>
                  <a:srgbClr val="FF00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1">
            <a:extLst>
              <a:ext uri="{FF2B5EF4-FFF2-40B4-BE49-F238E27FC236}">
                <a16:creationId xmlns:a16="http://schemas.microsoft.com/office/drawing/2014/main" id="{B75C781D-6BD2-C136-031E-FAA3DA811A12}"/>
              </a:ext>
            </a:extLst>
          </p:cNvPr>
          <p:cNvSpPr>
            <a:spLocks noGrp="1"/>
          </p:cNvSpPr>
          <p:nvPr>
            <p:ph idx="1"/>
          </p:nvPr>
        </p:nvSpPr>
        <p:spPr>
          <a:xfrm>
            <a:off x="1981200" y="2420938"/>
            <a:ext cx="8229600" cy="3903662"/>
          </a:xfrm>
        </p:spPr>
        <p:txBody>
          <a:bodyPr/>
          <a:lstStyle/>
          <a:p>
            <a:pPr eaLnBrk="1" hangingPunct="1"/>
            <a:r>
              <a:rPr lang="en-US" altLang="hu-HU" sz="2200" dirty="0">
                <a:latin typeface="Times New Roman" panose="02020603050405020304" pitchFamily="18" charset="0"/>
                <a:cs typeface="Times New Roman" panose="02020603050405020304" pitchFamily="18" charset="0"/>
              </a:rPr>
              <a:t>Example: we want to fit a mixture of 2 Gaussians on the green points</a:t>
            </a:r>
          </a:p>
          <a:p>
            <a:pPr eaLnBrk="1" hangingPunct="1"/>
            <a:r>
              <a:rPr lang="en-US" altLang="hu-HU" sz="2000" dirty="0">
                <a:latin typeface="Times New Roman" panose="02020603050405020304" pitchFamily="18" charset="0"/>
                <a:cs typeface="Times New Roman" panose="02020603050405020304" pitchFamily="18" charset="0"/>
              </a:rPr>
              <a:t>Let’s divide the points into 2 disjunct</a:t>
            </a:r>
            <a:br>
              <a:rPr lang="en-US" altLang="hu-HU" sz="2000" dirty="0">
                <a:latin typeface="Times New Roman" panose="02020603050405020304" pitchFamily="18" charset="0"/>
                <a:cs typeface="Times New Roman" panose="02020603050405020304" pitchFamily="18" charset="0"/>
              </a:rPr>
            </a:br>
            <a:r>
              <a:rPr lang="en-US" altLang="hu-HU" sz="2000" dirty="0">
                <a:latin typeface="Times New Roman" panose="02020603050405020304" pitchFamily="18" charset="0"/>
                <a:cs typeface="Times New Roman" panose="02020603050405020304" pitchFamily="18" charset="0"/>
              </a:rPr>
              <a:t>groups (clusters) – see the purple curves</a:t>
            </a:r>
          </a:p>
          <a:p>
            <a:pPr eaLnBrk="1" hangingPunct="1"/>
            <a:r>
              <a:rPr lang="en-US" altLang="hu-HU" sz="2000" dirty="0">
                <a:latin typeface="Times New Roman" panose="02020603050405020304" pitchFamily="18" charset="0"/>
                <a:cs typeface="Times New Roman" panose="02020603050405020304" pitchFamily="18" charset="0"/>
              </a:rPr>
              <a:t>We can perform this division using the </a:t>
            </a:r>
            <a:br>
              <a:rPr lang="en-US" altLang="hu-HU" sz="2000" dirty="0">
                <a:latin typeface="Times New Roman" panose="02020603050405020304" pitchFamily="18" charset="0"/>
                <a:cs typeface="Times New Roman" panose="02020603050405020304" pitchFamily="18" charset="0"/>
              </a:rPr>
            </a:br>
            <a:r>
              <a:rPr lang="en-US" altLang="hu-HU" sz="2000" dirty="0">
                <a:latin typeface="Times New Roman" panose="02020603050405020304" pitchFamily="18" charset="0"/>
                <a:cs typeface="Times New Roman" panose="02020603050405020304" pitchFamily="18" charset="0"/>
              </a:rPr>
              <a:t>K-means clustering algorithm</a:t>
            </a:r>
            <a:endParaRPr lang="hu-HU" altLang="hu-HU" sz="2000" dirty="0">
              <a:latin typeface="Times New Roman" panose="02020603050405020304" pitchFamily="18" charset="0"/>
              <a:cs typeface="Times New Roman" panose="02020603050405020304" pitchFamily="18" charset="0"/>
            </a:endParaRPr>
          </a:p>
          <a:p>
            <a:pPr eaLnBrk="1" hangingPunct="1"/>
            <a:r>
              <a:rPr lang="en-US" altLang="hu-HU" sz="2000" dirty="0">
                <a:latin typeface="Times New Roman" panose="02020603050405020304" pitchFamily="18" charset="0"/>
                <a:cs typeface="Times New Roman" panose="02020603050405020304" pitchFamily="18" charset="0"/>
              </a:rPr>
              <a:t>We can now easily fit 1-1 Gaussian </a:t>
            </a:r>
            <a:br>
              <a:rPr lang="en-US" altLang="hu-HU" sz="2000" dirty="0">
                <a:latin typeface="Times New Roman" panose="02020603050405020304" pitchFamily="18" charset="0"/>
                <a:cs typeface="Times New Roman" panose="02020603050405020304" pitchFamily="18" charset="0"/>
              </a:rPr>
            </a:br>
            <a:r>
              <a:rPr lang="en-US" altLang="hu-HU" sz="2000" dirty="0">
                <a:latin typeface="Times New Roman" panose="02020603050405020304" pitchFamily="18" charset="0"/>
                <a:cs typeface="Times New Roman" panose="02020603050405020304" pitchFamily="18" charset="0"/>
              </a:rPr>
              <a:t>on both clusters!</a:t>
            </a:r>
          </a:p>
          <a:p>
            <a:pPr lvl="1" eaLnBrk="1" hangingPunct="1"/>
            <a:r>
              <a:rPr lang="en-US" altLang="hu-HU" sz="1800" dirty="0">
                <a:latin typeface="Times New Roman" panose="02020603050405020304" pitchFamily="18" charset="0"/>
                <a:cs typeface="Times New Roman" panose="02020603050405020304" pitchFamily="18" charset="0"/>
              </a:rPr>
              <a:t>Using the ML method GMM</a:t>
            </a:r>
          </a:p>
        </p:txBody>
      </p:sp>
      <p:sp>
        <p:nvSpPr>
          <p:cNvPr id="14340" name="Cím 8">
            <a:extLst>
              <a:ext uri="{FF2B5EF4-FFF2-40B4-BE49-F238E27FC236}">
                <a16:creationId xmlns:a16="http://schemas.microsoft.com/office/drawing/2014/main" id="{AA224163-6E34-BBDB-5AA4-808A03458476}"/>
              </a:ext>
            </a:extLst>
          </p:cNvPr>
          <p:cNvSpPr>
            <a:spLocks noGrp="1"/>
          </p:cNvSpPr>
          <p:nvPr>
            <p:ph type="title"/>
          </p:nvPr>
        </p:nvSpPr>
        <p:spPr>
          <a:xfrm>
            <a:off x="2063750" y="1557339"/>
            <a:ext cx="8229600" cy="566737"/>
          </a:xfrm>
        </p:spPr>
        <p:txBody>
          <a:bodyPr>
            <a:normAutofit fontScale="90000"/>
          </a:bodyPr>
          <a:lstStyle/>
          <a:p>
            <a:pPr algn="ctr" eaLnBrk="1" hangingPunct="1"/>
            <a:r>
              <a:rPr lang="hu-HU" altLang="hu-HU"/>
              <a:t>Alternative</a:t>
            </a:r>
            <a:r>
              <a:rPr lang="en-US" altLang="hu-HU"/>
              <a:t> idea – let’s divide the samples into disjunct groups</a:t>
            </a:r>
            <a:endParaRPr lang="hu-HU" altLang="hu-HU"/>
          </a:p>
        </p:txBody>
      </p:sp>
      <p:pic>
        <p:nvPicPr>
          <p:cNvPr id="14341" name="Picture 3">
            <a:extLst>
              <a:ext uri="{FF2B5EF4-FFF2-40B4-BE49-F238E27FC236}">
                <a16:creationId xmlns:a16="http://schemas.microsoft.com/office/drawing/2014/main" id="{3FD8E9CD-1669-D6D4-CD24-69BFF8ACB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4" y="3068638"/>
            <a:ext cx="23145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1">
            <a:extLst>
              <a:ext uri="{FF2B5EF4-FFF2-40B4-BE49-F238E27FC236}">
                <a16:creationId xmlns:a16="http://schemas.microsoft.com/office/drawing/2014/main" id="{80DAAC9D-0617-5DD5-1E53-44F5FEC276F4}"/>
              </a:ext>
            </a:extLst>
          </p:cNvPr>
          <p:cNvSpPr>
            <a:spLocks noGrp="1"/>
          </p:cNvSpPr>
          <p:nvPr>
            <p:ph idx="1"/>
          </p:nvPr>
        </p:nvSpPr>
        <p:spPr>
          <a:xfrm>
            <a:off x="2043113" y="1916114"/>
            <a:ext cx="8229600" cy="4479925"/>
          </a:xfrm>
        </p:spPr>
        <p:txBody>
          <a:bodyPr>
            <a:normAutofit fontScale="92500" lnSpcReduction="20000"/>
          </a:bodyPr>
          <a:lstStyle/>
          <a:p>
            <a:pPr eaLnBrk="1" hangingPunct="1"/>
            <a:r>
              <a:rPr lang="en-US" altLang="hu-HU">
                <a:latin typeface="Times New Roman" panose="02020603050405020304" pitchFamily="18" charset="0"/>
                <a:cs typeface="Times New Roman" panose="02020603050405020304" pitchFamily="18" charset="0"/>
              </a:rPr>
              <a:t>What do we have now?</a:t>
            </a:r>
          </a:p>
          <a:p>
            <a:pPr lvl="1" eaLnBrk="1" hangingPunct="1"/>
            <a:r>
              <a:rPr lang="en-US" altLang="hu-HU" sz="2200">
                <a:latin typeface="Times New Roman" panose="02020603050405020304" pitchFamily="18" charset="0"/>
                <a:cs typeface="Times New Roman" panose="02020603050405020304" pitchFamily="18" charset="0"/>
              </a:rPr>
              <a:t>We can easily fit the Gaussians (estimate </a:t>
            </a:r>
            <a:r>
              <a:rPr lang="el-GR" altLang="hu-HU">
                <a:latin typeface="Times New Roman" panose="02020603050405020304" pitchFamily="18" charset="0"/>
                <a:cs typeface="Times New Roman" panose="02020603050405020304" pitchFamily="18" charset="0"/>
              </a:rPr>
              <a:t>μ</a:t>
            </a:r>
            <a:r>
              <a:rPr lang="en-US" altLang="hu-HU" baseline="-25000">
                <a:latin typeface="Times New Roman" panose="02020603050405020304" pitchFamily="18" charset="0"/>
                <a:cs typeface="Times New Roman" panose="02020603050405020304" pitchFamily="18" charset="0"/>
              </a:rPr>
              <a:t>k</a:t>
            </a:r>
            <a:r>
              <a:rPr lang="hu-HU" altLang="hu-HU">
                <a:latin typeface="Times New Roman" panose="02020603050405020304" pitchFamily="18" charset="0"/>
                <a:cs typeface="Times New Roman" panose="02020603050405020304" pitchFamily="18" charset="0"/>
              </a:rPr>
              <a:t> </a:t>
            </a:r>
            <a:r>
              <a:rPr lang="en-US" altLang="hu-HU">
                <a:latin typeface="Times New Roman" panose="02020603050405020304" pitchFamily="18" charset="0"/>
                <a:cs typeface="Times New Roman" panose="02020603050405020304" pitchFamily="18" charset="0"/>
              </a:rPr>
              <a:t>and</a:t>
            </a:r>
            <a:r>
              <a:rPr lang="hu-HU" altLang="hu-HU">
                <a:latin typeface="Times New Roman" panose="02020603050405020304" pitchFamily="18" charset="0"/>
                <a:cs typeface="Times New Roman" panose="02020603050405020304" pitchFamily="18" charset="0"/>
              </a:rPr>
              <a:t> </a:t>
            </a:r>
            <a:r>
              <a:rPr lang="el-GR" altLang="hu-HU">
                <a:latin typeface="Times New Roman" panose="02020603050405020304" pitchFamily="18" charset="0"/>
                <a:cs typeface="Times New Roman" panose="02020603050405020304" pitchFamily="18" charset="0"/>
              </a:rPr>
              <a:t>Σ</a:t>
            </a:r>
            <a:r>
              <a:rPr lang="en-US" altLang="hu-HU" baseline="-25000">
                <a:latin typeface="Times New Roman" panose="02020603050405020304" pitchFamily="18" charset="0"/>
                <a:cs typeface="Times New Roman" panose="02020603050405020304" pitchFamily="18" charset="0"/>
              </a:rPr>
              <a:t>k</a:t>
            </a:r>
            <a:r>
              <a:rPr lang="hu-HU" altLang="hu-HU">
                <a:latin typeface="Times New Roman" panose="02020603050405020304" pitchFamily="18" charset="0"/>
                <a:cs typeface="Times New Roman" panose="02020603050405020304" pitchFamily="18" charset="0"/>
              </a:rPr>
              <a:t> </a:t>
            </a:r>
            <a:r>
              <a:rPr lang="en-US" altLang="hu-HU" sz="2200">
                <a:latin typeface="Times New Roman" panose="02020603050405020304" pitchFamily="18" charset="0"/>
                <a:cs typeface="Times New Roman" panose="02020603050405020304" pitchFamily="18" charset="0"/>
              </a:rPr>
              <a:t>) if the responsibilities are given</a:t>
            </a:r>
          </a:p>
          <a:p>
            <a:pPr lvl="1" eaLnBrk="1" hangingPunct="1"/>
            <a:r>
              <a:rPr lang="en-US" altLang="hu-HU" sz="2200">
                <a:latin typeface="Times New Roman" panose="02020603050405020304" pitchFamily="18" charset="0"/>
                <a:cs typeface="Times New Roman" panose="02020603050405020304" pitchFamily="18" charset="0"/>
              </a:rPr>
              <a:t>We can easily calculate the responsibilities if the Gaussians </a:t>
            </a:r>
            <a:br>
              <a:rPr lang="en-US" altLang="hu-HU" sz="2200">
                <a:latin typeface="Times New Roman" panose="02020603050405020304" pitchFamily="18" charset="0"/>
                <a:cs typeface="Times New Roman" panose="02020603050405020304" pitchFamily="18" charset="0"/>
              </a:rPr>
            </a:br>
            <a:r>
              <a:rPr lang="en-US" altLang="hu-HU" sz="2200">
                <a:latin typeface="Times New Roman" panose="02020603050405020304" pitchFamily="18" charset="0"/>
                <a:cs typeface="Times New Roman" panose="02020603050405020304" pitchFamily="18" charset="0"/>
              </a:rPr>
              <a:t>(</a:t>
            </a:r>
            <a:r>
              <a:rPr lang="el-GR" altLang="hu-HU" sz="2200">
                <a:latin typeface="Times New Roman" panose="02020603050405020304" pitchFamily="18" charset="0"/>
                <a:cs typeface="Times New Roman" panose="02020603050405020304" pitchFamily="18" charset="0"/>
              </a:rPr>
              <a:t>μ</a:t>
            </a:r>
            <a:r>
              <a:rPr lang="en-US" altLang="hu-HU" sz="2200" baseline="-25000">
                <a:latin typeface="Times New Roman" panose="02020603050405020304" pitchFamily="18" charset="0"/>
                <a:cs typeface="Times New Roman" panose="02020603050405020304" pitchFamily="18" charset="0"/>
              </a:rPr>
              <a:t>k</a:t>
            </a:r>
            <a:r>
              <a:rPr lang="hu-HU" altLang="hu-HU" sz="2200">
                <a:latin typeface="Times New Roman" panose="02020603050405020304" pitchFamily="18" charset="0"/>
                <a:cs typeface="Times New Roman" panose="02020603050405020304" pitchFamily="18" charset="0"/>
              </a:rPr>
              <a:t> </a:t>
            </a:r>
            <a:r>
              <a:rPr lang="en-US" altLang="hu-HU" sz="2200">
                <a:latin typeface="Times New Roman" panose="02020603050405020304" pitchFamily="18" charset="0"/>
                <a:cs typeface="Times New Roman" panose="02020603050405020304" pitchFamily="18" charset="0"/>
              </a:rPr>
              <a:t>and</a:t>
            </a:r>
            <a:r>
              <a:rPr lang="hu-HU" altLang="hu-HU" sz="2200">
                <a:latin typeface="Times New Roman" panose="02020603050405020304" pitchFamily="18" charset="0"/>
                <a:cs typeface="Times New Roman" panose="02020603050405020304" pitchFamily="18" charset="0"/>
              </a:rPr>
              <a:t> </a:t>
            </a:r>
            <a:r>
              <a:rPr lang="el-GR" altLang="hu-HU" sz="2200">
                <a:latin typeface="Times New Roman" panose="02020603050405020304" pitchFamily="18" charset="0"/>
                <a:cs typeface="Times New Roman" panose="02020603050405020304" pitchFamily="18" charset="0"/>
              </a:rPr>
              <a:t>Σ</a:t>
            </a:r>
            <a:r>
              <a:rPr lang="en-US" altLang="hu-HU" sz="2200" baseline="-25000">
                <a:latin typeface="Times New Roman" panose="02020603050405020304" pitchFamily="18" charset="0"/>
                <a:cs typeface="Times New Roman" panose="02020603050405020304" pitchFamily="18" charset="0"/>
              </a:rPr>
              <a:t>k</a:t>
            </a:r>
            <a:r>
              <a:rPr lang="hu-HU" altLang="hu-HU" sz="2200">
                <a:latin typeface="Times New Roman" panose="02020603050405020304" pitchFamily="18" charset="0"/>
                <a:cs typeface="Times New Roman" panose="02020603050405020304" pitchFamily="18" charset="0"/>
              </a:rPr>
              <a:t> </a:t>
            </a:r>
            <a:r>
              <a:rPr lang="en-US" altLang="hu-HU" sz="2200">
                <a:latin typeface="Times New Roman" panose="02020603050405020304" pitchFamily="18" charset="0"/>
                <a:cs typeface="Times New Roman" panose="02020603050405020304" pitchFamily="18" charset="0"/>
              </a:rPr>
              <a:t>) are given</a:t>
            </a:r>
          </a:p>
          <a:p>
            <a:pPr eaLnBrk="1" hangingPunct="1"/>
            <a:r>
              <a:rPr lang="en-US" altLang="hu-HU">
                <a:latin typeface="Times New Roman" panose="02020603050405020304" pitchFamily="18" charset="0"/>
                <a:cs typeface="Times New Roman" panose="02020603050405020304" pitchFamily="18" charset="0"/>
              </a:rPr>
              <a:t>We can turn it into an iterative process – the EM process</a:t>
            </a:r>
          </a:p>
          <a:p>
            <a:pPr lvl="1" eaLnBrk="1" hangingPunct="1"/>
            <a:r>
              <a:rPr lang="en-US" altLang="hu-HU" sz="2200">
                <a:latin typeface="Times New Roman" panose="02020603050405020304" pitchFamily="18" charset="0"/>
                <a:cs typeface="Times New Roman" panose="02020603050405020304" pitchFamily="18" charset="0"/>
              </a:rPr>
              <a:t>0. step: Initialization of </a:t>
            </a:r>
            <a:r>
              <a:rPr lang="el-GR" altLang="hu-HU" sz="2200">
                <a:latin typeface="Times New Roman" panose="02020603050405020304" pitchFamily="18" charset="0"/>
                <a:cs typeface="Times New Roman" panose="02020603050405020304" pitchFamily="18" charset="0"/>
              </a:rPr>
              <a:t>μ</a:t>
            </a:r>
            <a:r>
              <a:rPr lang="en-US" altLang="hu-HU" sz="2200" baseline="-25000">
                <a:latin typeface="Times New Roman" panose="02020603050405020304" pitchFamily="18" charset="0"/>
                <a:cs typeface="Times New Roman" panose="02020603050405020304" pitchFamily="18" charset="0"/>
              </a:rPr>
              <a:t>k</a:t>
            </a:r>
            <a:r>
              <a:rPr lang="hu-HU" altLang="hu-HU" sz="2200">
                <a:latin typeface="Times New Roman" panose="02020603050405020304" pitchFamily="18" charset="0"/>
                <a:cs typeface="Times New Roman" panose="02020603050405020304" pitchFamily="18" charset="0"/>
              </a:rPr>
              <a:t> </a:t>
            </a:r>
            <a:r>
              <a:rPr lang="en-US" altLang="hu-HU" sz="2200">
                <a:latin typeface="Times New Roman" panose="02020603050405020304" pitchFamily="18" charset="0"/>
                <a:cs typeface="Times New Roman" panose="02020603050405020304" pitchFamily="18" charset="0"/>
              </a:rPr>
              <a:t>and</a:t>
            </a:r>
            <a:r>
              <a:rPr lang="hu-HU" altLang="hu-HU" sz="2200">
                <a:latin typeface="Times New Roman" panose="02020603050405020304" pitchFamily="18" charset="0"/>
                <a:cs typeface="Times New Roman" panose="02020603050405020304" pitchFamily="18" charset="0"/>
              </a:rPr>
              <a:t> </a:t>
            </a:r>
            <a:r>
              <a:rPr lang="el-GR" altLang="hu-HU" sz="2200">
                <a:latin typeface="Times New Roman" panose="02020603050405020304" pitchFamily="18" charset="0"/>
                <a:cs typeface="Times New Roman" panose="02020603050405020304" pitchFamily="18" charset="0"/>
              </a:rPr>
              <a:t>Σ</a:t>
            </a:r>
            <a:r>
              <a:rPr lang="en-US" altLang="hu-HU" sz="2200" baseline="-25000">
                <a:latin typeface="Times New Roman" panose="02020603050405020304" pitchFamily="18" charset="0"/>
                <a:cs typeface="Times New Roman" panose="02020603050405020304" pitchFamily="18" charset="0"/>
              </a:rPr>
              <a:t>k</a:t>
            </a:r>
            <a:r>
              <a:rPr lang="hu-HU" altLang="hu-HU" sz="2200">
                <a:latin typeface="Times New Roman" panose="02020603050405020304" pitchFamily="18" charset="0"/>
                <a:cs typeface="Times New Roman" panose="02020603050405020304" pitchFamily="18" charset="0"/>
              </a:rPr>
              <a:t> </a:t>
            </a:r>
            <a:r>
              <a:rPr lang="en-US" altLang="hu-HU" sz="2200">
                <a:latin typeface="Times New Roman" panose="02020603050405020304" pitchFamily="18" charset="0"/>
                <a:cs typeface="Times New Roman" panose="02020603050405020304" pitchFamily="18" charset="0"/>
              </a:rPr>
              <a:t>(randomly, or by K-means)</a:t>
            </a:r>
          </a:p>
          <a:p>
            <a:pPr lvl="1" eaLnBrk="1" hangingPunct="1"/>
            <a:r>
              <a:rPr lang="en-US" altLang="hu-HU" sz="2200">
                <a:latin typeface="Times New Roman" panose="02020603050405020304" pitchFamily="18" charset="0"/>
                <a:cs typeface="Times New Roman" panose="02020603050405020304" pitchFamily="18" charset="0"/>
              </a:rPr>
              <a:t>1. step (E step or Estimation step): estimate the responsibilities</a:t>
            </a:r>
          </a:p>
          <a:p>
            <a:pPr lvl="1" eaLnBrk="1" hangingPunct="1"/>
            <a:r>
              <a:rPr lang="en-US" altLang="hu-HU" sz="2200">
                <a:latin typeface="Times New Roman" panose="02020603050405020304" pitchFamily="18" charset="0"/>
                <a:cs typeface="Times New Roman" panose="02020603050405020304" pitchFamily="18" charset="0"/>
              </a:rPr>
              <a:t>2. step (M step or Maximization step): maximize the </a:t>
            </a:r>
            <a:br>
              <a:rPr lang="en-US" altLang="hu-HU" sz="2200">
                <a:latin typeface="Times New Roman" panose="02020603050405020304" pitchFamily="18" charset="0"/>
                <a:cs typeface="Times New Roman" panose="02020603050405020304" pitchFamily="18" charset="0"/>
              </a:rPr>
            </a:br>
            <a:r>
              <a:rPr lang="en-US" altLang="hu-HU" sz="2200">
                <a:latin typeface="Times New Roman" panose="02020603050405020304" pitchFamily="18" charset="0"/>
                <a:cs typeface="Times New Roman" panose="02020603050405020304" pitchFamily="18" charset="0"/>
              </a:rPr>
              <a:t>log-likelihood of each Gaussian by re-calculating </a:t>
            </a:r>
            <a:r>
              <a:rPr lang="el-GR" altLang="hu-HU" sz="2200">
                <a:latin typeface="Times New Roman" panose="02020603050405020304" pitchFamily="18" charset="0"/>
                <a:cs typeface="Times New Roman" panose="02020603050405020304" pitchFamily="18" charset="0"/>
              </a:rPr>
              <a:t>μ</a:t>
            </a:r>
            <a:r>
              <a:rPr lang="en-US" altLang="hu-HU" sz="2200" baseline="-25000">
                <a:latin typeface="Times New Roman" panose="02020603050405020304" pitchFamily="18" charset="0"/>
                <a:cs typeface="Times New Roman" panose="02020603050405020304" pitchFamily="18" charset="0"/>
              </a:rPr>
              <a:t>k</a:t>
            </a:r>
            <a:r>
              <a:rPr lang="hu-HU" altLang="hu-HU" sz="2200">
                <a:latin typeface="Times New Roman" panose="02020603050405020304" pitchFamily="18" charset="0"/>
                <a:cs typeface="Times New Roman" panose="02020603050405020304" pitchFamily="18" charset="0"/>
              </a:rPr>
              <a:t> </a:t>
            </a:r>
            <a:r>
              <a:rPr lang="en-US" altLang="hu-HU" sz="2200">
                <a:latin typeface="Times New Roman" panose="02020603050405020304" pitchFamily="18" charset="0"/>
                <a:cs typeface="Times New Roman" panose="02020603050405020304" pitchFamily="18" charset="0"/>
              </a:rPr>
              <a:t>and</a:t>
            </a:r>
            <a:r>
              <a:rPr lang="hu-HU" altLang="hu-HU" sz="2200">
                <a:latin typeface="Times New Roman" panose="02020603050405020304" pitchFamily="18" charset="0"/>
                <a:cs typeface="Times New Roman" panose="02020603050405020304" pitchFamily="18" charset="0"/>
              </a:rPr>
              <a:t> </a:t>
            </a:r>
            <a:r>
              <a:rPr lang="el-GR" altLang="hu-HU" sz="2200">
                <a:latin typeface="Times New Roman" panose="02020603050405020304" pitchFamily="18" charset="0"/>
                <a:cs typeface="Times New Roman" panose="02020603050405020304" pitchFamily="18" charset="0"/>
              </a:rPr>
              <a:t>Σ</a:t>
            </a:r>
            <a:r>
              <a:rPr lang="en-US" altLang="hu-HU" sz="2200" baseline="-25000">
                <a:latin typeface="Times New Roman" panose="02020603050405020304" pitchFamily="18" charset="0"/>
                <a:cs typeface="Times New Roman" panose="02020603050405020304" pitchFamily="18" charset="0"/>
              </a:rPr>
              <a:t>k</a:t>
            </a:r>
            <a:r>
              <a:rPr lang="hu-HU" altLang="hu-HU" sz="2200">
                <a:latin typeface="Times New Roman" panose="02020603050405020304" pitchFamily="18" charset="0"/>
                <a:cs typeface="Times New Roman" panose="02020603050405020304" pitchFamily="18" charset="0"/>
              </a:rPr>
              <a:t> </a:t>
            </a:r>
            <a:endParaRPr lang="en-US" altLang="hu-HU" sz="2200">
              <a:latin typeface="Times New Roman" panose="02020603050405020304" pitchFamily="18" charset="0"/>
              <a:cs typeface="Times New Roman" panose="02020603050405020304" pitchFamily="18" charset="0"/>
            </a:endParaRPr>
          </a:p>
          <a:p>
            <a:pPr lvl="1" eaLnBrk="1" hangingPunct="1"/>
            <a:r>
              <a:rPr lang="en-US" altLang="hu-HU" sz="2200">
                <a:latin typeface="Times New Roman" panose="02020603050405020304" pitchFamily="18" charset="0"/>
                <a:cs typeface="Times New Roman" panose="02020603050405020304" pitchFamily="18" charset="0"/>
              </a:rPr>
              <a:t>Go back to step 1 (</a:t>
            </a:r>
            <a:r>
              <a:rPr lang="el-GR" altLang="hu-HU" sz="2200">
                <a:latin typeface="Times New Roman" panose="02020603050405020304" pitchFamily="18" charset="0"/>
                <a:cs typeface="Times New Roman" panose="02020603050405020304" pitchFamily="18" charset="0"/>
              </a:rPr>
              <a:t>μ</a:t>
            </a:r>
            <a:r>
              <a:rPr lang="en-US" altLang="hu-HU" sz="2200" baseline="-25000">
                <a:latin typeface="Times New Roman" panose="02020603050405020304" pitchFamily="18" charset="0"/>
                <a:cs typeface="Times New Roman" panose="02020603050405020304" pitchFamily="18" charset="0"/>
              </a:rPr>
              <a:t>k</a:t>
            </a:r>
            <a:r>
              <a:rPr lang="hu-HU" altLang="hu-HU" sz="2200">
                <a:latin typeface="Times New Roman" panose="02020603050405020304" pitchFamily="18" charset="0"/>
                <a:cs typeface="Times New Roman" panose="02020603050405020304" pitchFamily="18" charset="0"/>
              </a:rPr>
              <a:t> </a:t>
            </a:r>
            <a:r>
              <a:rPr lang="en-US" altLang="hu-HU" sz="2200">
                <a:latin typeface="Times New Roman" panose="02020603050405020304" pitchFamily="18" charset="0"/>
                <a:cs typeface="Times New Roman" panose="02020603050405020304" pitchFamily="18" charset="0"/>
              </a:rPr>
              <a:t>and</a:t>
            </a:r>
            <a:r>
              <a:rPr lang="hu-HU" altLang="hu-HU" sz="2200">
                <a:latin typeface="Times New Roman" panose="02020603050405020304" pitchFamily="18" charset="0"/>
                <a:cs typeface="Times New Roman" panose="02020603050405020304" pitchFamily="18" charset="0"/>
              </a:rPr>
              <a:t> </a:t>
            </a:r>
            <a:r>
              <a:rPr lang="el-GR" altLang="hu-HU" sz="2200">
                <a:latin typeface="Times New Roman" panose="02020603050405020304" pitchFamily="18" charset="0"/>
                <a:cs typeface="Times New Roman" panose="02020603050405020304" pitchFamily="18" charset="0"/>
              </a:rPr>
              <a:t>Σ</a:t>
            </a:r>
            <a:r>
              <a:rPr lang="en-US" altLang="hu-HU" sz="2200" baseline="-25000">
                <a:latin typeface="Times New Roman" panose="02020603050405020304" pitchFamily="18" charset="0"/>
                <a:cs typeface="Times New Roman" panose="02020603050405020304" pitchFamily="18" charset="0"/>
              </a:rPr>
              <a:t>k</a:t>
            </a:r>
            <a:r>
              <a:rPr lang="hu-HU" altLang="hu-HU" sz="2200">
                <a:latin typeface="Times New Roman" panose="02020603050405020304" pitchFamily="18" charset="0"/>
                <a:cs typeface="Times New Roman" panose="02020603050405020304" pitchFamily="18" charset="0"/>
              </a:rPr>
              <a:t> </a:t>
            </a:r>
            <a:r>
              <a:rPr lang="en-US" altLang="hu-HU" sz="2200">
                <a:latin typeface="Times New Roman" panose="02020603050405020304" pitchFamily="18" charset="0"/>
                <a:cs typeface="Times New Roman" panose="02020603050405020304" pitchFamily="18" charset="0"/>
              </a:rPr>
              <a:t>changed, so we must re-calculate the responsibilities!)</a:t>
            </a:r>
            <a:endParaRPr lang="hu-HU" altLang="hu-HU" sz="2200">
              <a:latin typeface="Times New Roman" panose="02020603050405020304" pitchFamily="18" charset="0"/>
              <a:cs typeface="Times New Roman" panose="02020603050405020304" pitchFamily="18" charset="0"/>
            </a:endParaRPr>
          </a:p>
          <a:p>
            <a:pPr lvl="1" eaLnBrk="1" hangingPunct="1"/>
            <a:endParaRPr lang="hu-HU" altLang="hu-HU">
              <a:latin typeface="Times New Roman" panose="02020603050405020304" pitchFamily="18" charset="0"/>
              <a:cs typeface="Times New Roman" panose="02020603050405020304" pitchFamily="18" charset="0"/>
            </a:endParaRPr>
          </a:p>
          <a:p>
            <a:pPr lvl="1" eaLnBrk="1" hangingPunct="1">
              <a:buFont typeface="Wingdings 2" panose="05020102010507070707" pitchFamily="18" charset="2"/>
              <a:buNone/>
            </a:pPr>
            <a:endParaRPr lang="hu-HU" altLang="hu-HU">
              <a:latin typeface="Times New Roman" panose="02020603050405020304" pitchFamily="18" charset="0"/>
              <a:cs typeface="Times New Roman" panose="02020603050405020304" pitchFamily="18" charset="0"/>
            </a:endParaRPr>
          </a:p>
          <a:p>
            <a:pPr lvl="1" eaLnBrk="1" hangingPunct="1"/>
            <a:endParaRPr lang="hu-HU" altLang="hu-HU">
              <a:latin typeface="Times New Roman" panose="02020603050405020304" pitchFamily="18" charset="0"/>
              <a:cs typeface="Times New Roman" panose="02020603050405020304" pitchFamily="18" charset="0"/>
            </a:endParaRPr>
          </a:p>
        </p:txBody>
      </p:sp>
      <p:sp>
        <p:nvSpPr>
          <p:cNvPr id="20484" name="Cím 8">
            <a:extLst>
              <a:ext uri="{FF2B5EF4-FFF2-40B4-BE49-F238E27FC236}">
                <a16:creationId xmlns:a16="http://schemas.microsoft.com/office/drawing/2014/main" id="{B2CD36EA-122F-B3B5-FCC7-C515F9F722CF}"/>
              </a:ext>
            </a:extLst>
          </p:cNvPr>
          <p:cNvSpPr>
            <a:spLocks noGrp="1"/>
          </p:cNvSpPr>
          <p:nvPr>
            <p:ph type="title"/>
          </p:nvPr>
        </p:nvSpPr>
        <p:spPr>
          <a:xfrm>
            <a:off x="2063750" y="981075"/>
            <a:ext cx="8229600" cy="566738"/>
          </a:xfrm>
        </p:spPr>
        <p:txBody>
          <a:bodyPr>
            <a:normAutofit fontScale="90000"/>
          </a:bodyPr>
          <a:lstStyle/>
          <a:p>
            <a:pPr algn="ctr" eaLnBrk="1" hangingPunct="1"/>
            <a:r>
              <a:rPr lang="en-US" altLang="hu-HU"/>
              <a:t>The iterative EM training process</a:t>
            </a:r>
            <a:endParaRPr lang="hu-HU" altLang="hu-HU"/>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1">
            <a:extLst>
              <a:ext uri="{FF2B5EF4-FFF2-40B4-BE49-F238E27FC236}">
                <a16:creationId xmlns:a16="http://schemas.microsoft.com/office/drawing/2014/main" id="{8E370D0F-05AC-AA8C-F4DB-7EF3977BA186}"/>
              </a:ext>
            </a:extLst>
          </p:cNvPr>
          <p:cNvSpPr>
            <a:spLocks noGrp="1"/>
          </p:cNvSpPr>
          <p:nvPr>
            <p:ph idx="1"/>
          </p:nvPr>
        </p:nvSpPr>
        <p:spPr>
          <a:xfrm>
            <a:off x="2063750" y="1484314"/>
            <a:ext cx="8229600" cy="4408487"/>
          </a:xfrm>
        </p:spPr>
        <p:txBody>
          <a:bodyPr>
            <a:normAutofit/>
          </a:bodyPr>
          <a:lstStyle/>
          <a:p>
            <a:pPr eaLnBrk="1" hangingPunct="1"/>
            <a:r>
              <a:rPr lang="hu-HU" altLang="hu-HU" dirty="0">
                <a:latin typeface="Times New Roman" panose="02020603050405020304" pitchFamily="18" charset="0"/>
                <a:cs typeface="Times New Roman" panose="02020603050405020304" pitchFamily="18" charset="0"/>
              </a:rPr>
              <a:t>Example 1 (with random initialization):</a:t>
            </a: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buFont typeface="Wingdings 2" panose="05020102010507070707" pitchFamily="18" charset="2"/>
              <a:buNone/>
            </a:pPr>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a:p>
            <a:pPr eaLnBrk="1" hangingPunct="1"/>
            <a:endParaRPr lang="hu-HU" altLang="hu-HU" dirty="0">
              <a:latin typeface="Times New Roman" panose="02020603050405020304" pitchFamily="18" charset="0"/>
              <a:cs typeface="Times New Roman" panose="02020603050405020304" pitchFamily="18" charset="0"/>
            </a:endParaRPr>
          </a:p>
        </p:txBody>
      </p:sp>
      <p:sp>
        <p:nvSpPr>
          <p:cNvPr id="22532" name="Cím 8">
            <a:extLst>
              <a:ext uri="{FF2B5EF4-FFF2-40B4-BE49-F238E27FC236}">
                <a16:creationId xmlns:a16="http://schemas.microsoft.com/office/drawing/2014/main" id="{C46AA8C5-3583-E79B-4C39-3244A4563A24}"/>
              </a:ext>
            </a:extLst>
          </p:cNvPr>
          <p:cNvSpPr>
            <a:spLocks noGrp="1"/>
          </p:cNvSpPr>
          <p:nvPr>
            <p:ph type="title"/>
          </p:nvPr>
        </p:nvSpPr>
        <p:spPr>
          <a:xfrm>
            <a:off x="2135188" y="692150"/>
            <a:ext cx="8229600" cy="566738"/>
          </a:xfrm>
        </p:spPr>
        <p:txBody>
          <a:bodyPr>
            <a:normAutofit fontScale="90000"/>
          </a:bodyPr>
          <a:lstStyle/>
          <a:p>
            <a:pPr algn="ctr" eaLnBrk="1" hangingPunct="1"/>
            <a:r>
              <a:rPr lang="hu-HU" altLang="hu-HU"/>
              <a:t>Examples</a:t>
            </a:r>
          </a:p>
        </p:txBody>
      </p:sp>
      <p:pic>
        <p:nvPicPr>
          <p:cNvPr id="22533" name="Picture 3">
            <a:extLst>
              <a:ext uri="{FF2B5EF4-FFF2-40B4-BE49-F238E27FC236}">
                <a16:creationId xmlns:a16="http://schemas.microsoft.com/office/drawing/2014/main" id="{6B94A502-6048-4B0A-033E-35A56C014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916114"/>
            <a:ext cx="58102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6674-4319-5EEB-E8EA-E8679D44C1E0}"/>
              </a:ext>
            </a:extLst>
          </p:cNvPr>
          <p:cNvSpPr>
            <a:spLocks noGrp="1"/>
          </p:cNvSpPr>
          <p:nvPr>
            <p:ph type="title"/>
          </p:nvPr>
        </p:nvSpPr>
        <p:spPr/>
        <p:txBody>
          <a:bodyPr>
            <a:normAutofit/>
          </a:bodyPr>
          <a:lstStyle/>
          <a:p>
            <a:r>
              <a:rPr lang="en-US" dirty="0"/>
              <a:t>AIC (</a:t>
            </a:r>
            <a:r>
              <a:rPr lang="en-US" b="0" i="0" dirty="0">
                <a:effectLst/>
                <a:latin typeface="-apple-system"/>
              </a:rPr>
              <a:t>Akaike information criterion) </a:t>
            </a:r>
            <a:r>
              <a:rPr lang="en-US" dirty="0"/>
              <a:t>and </a:t>
            </a:r>
            <a:br>
              <a:rPr lang="en-US" dirty="0"/>
            </a:br>
            <a:r>
              <a:rPr lang="en-US" dirty="0"/>
              <a:t>BIC (</a:t>
            </a:r>
            <a:r>
              <a:rPr lang="en-US" b="0" i="0" dirty="0">
                <a:effectLst/>
                <a:latin typeface="-apple-system"/>
              </a:rPr>
              <a:t>Bayesian Information Criterion)</a:t>
            </a:r>
            <a:endParaRPr lang="en-US" dirty="0"/>
          </a:p>
        </p:txBody>
      </p:sp>
      <p:sp>
        <p:nvSpPr>
          <p:cNvPr id="3" name="Content Placeholder 2">
            <a:extLst>
              <a:ext uri="{FF2B5EF4-FFF2-40B4-BE49-F238E27FC236}">
                <a16:creationId xmlns:a16="http://schemas.microsoft.com/office/drawing/2014/main" id="{3884C948-D63E-3FC2-CC92-94E5AEA5A778}"/>
              </a:ext>
            </a:extLst>
          </p:cNvPr>
          <p:cNvSpPr>
            <a:spLocks noGrp="1"/>
          </p:cNvSpPr>
          <p:nvPr>
            <p:ph idx="1"/>
          </p:nvPr>
        </p:nvSpPr>
        <p:spPr/>
        <p:txBody>
          <a:bodyPr>
            <a:normAutofit fontScale="92500" lnSpcReduction="20000"/>
          </a:bodyPr>
          <a:lstStyle/>
          <a:p>
            <a:pPr algn="l" fontAlgn="auto"/>
            <a:r>
              <a:rPr lang="en-GB" b="0" i="0" dirty="0">
                <a:effectLst/>
                <a:latin typeface="-apple-system"/>
              </a:rPr>
              <a:t>AIC is an estimate of a constant plus the relative distance between the unknown true likelihood function of the data and the fitted likelihood function of the model</a:t>
            </a:r>
          </a:p>
          <a:p>
            <a:pPr algn="l" fontAlgn="auto"/>
            <a:r>
              <a:rPr lang="en-GB" b="0" i="0" dirty="0">
                <a:effectLst/>
                <a:latin typeface="-apple-system"/>
              </a:rPr>
              <a:t>BIC is an estimate of a function of the posterior probability of a model being true, under a certain Bayesian setup.</a:t>
            </a:r>
          </a:p>
          <a:p>
            <a:pPr algn="l" fontAlgn="auto"/>
            <a:r>
              <a:rPr lang="en-GB" b="0" i="0" dirty="0">
                <a:effectLst/>
                <a:latin typeface="-apple-system"/>
              </a:rPr>
              <a:t>They consist of a goodness-of-fit term plus a penalty to control over-fitting, and provide a standardized way to balance between having enough parameters to adequately model the relationships among variables in the population (sensitivity) and not over-fitting a model or </a:t>
            </a:r>
            <a:r>
              <a:rPr lang="en-GB" b="0" i="0">
                <a:effectLst/>
                <a:latin typeface="-apple-system"/>
              </a:rPr>
              <a:t>suggesting non existent </a:t>
            </a:r>
            <a:r>
              <a:rPr lang="en-GB" b="0" i="0" dirty="0">
                <a:effectLst/>
                <a:latin typeface="-apple-system"/>
              </a:rPr>
              <a:t>relationships (</a:t>
            </a:r>
            <a:r>
              <a:rPr lang="en-GB" b="0" i="0">
                <a:effectLst/>
                <a:latin typeface="-apple-system"/>
              </a:rPr>
              <a:t>specificity); hence </a:t>
            </a:r>
            <a:r>
              <a:rPr lang="en-GB" b="0" i="0" dirty="0">
                <a:effectLst/>
                <a:latin typeface="-apple-system"/>
              </a:rPr>
              <a:t>the smaller the AIC/BIC, the better the model.</a:t>
            </a:r>
          </a:p>
          <a:p>
            <a:endParaRPr lang="en-US" dirty="0"/>
          </a:p>
        </p:txBody>
      </p:sp>
    </p:spTree>
    <p:extLst>
      <p:ext uri="{BB962C8B-B14F-4D97-AF65-F5344CB8AC3E}">
        <p14:creationId xmlns:p14="http://schemas.microsoft.com/office/powerpoint/2010/main" val="63127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815" y="428849"/>
            <a:ext cx="11641455" cy="860400"/>
          </a:xfrm>
        </p:spPr>
        <p:txBody>
          <a:bodyPr/>
          <a:lstStyle/>
          <a:p>
            <a:r>
              <a:rPr lang="en-GB" dirty="0"/>
              <a:t>K-means clustering (cont.)</a:t>
            </a:r>
          </a:p>
        </p:txBody>
      </p:sp>
      <p:sp>
        <p:nvSpPr>
          <p:cNvPr id="3" name="Content Placeholder 2"/>
          <p:cNvSpPr>
            <a:spLocks noGrp="1"/>
          </p:cNvSpPr>
          <p:nvPr>
            <p:ph idx="1"/>
          </p:nvPr>
        </p:nvSpPr>
        <p:spPr>
          <a:xfrm>
            <a:off x="888815" y="1289249"/>
            <a:ext cx="11641455" cy="5513832"/>
          </a:xfrm>
        </p:spPr>
        <p:txBody>
          <a:bodyPr/>
          <a:lstStyle/>
          <a:p>
            <a:r>
              <a:rPr lang="en-US" dirty="0"/>
              <a:t>Set initial centroids are C1 (1,1) and C2 (2,1)</a:t>
            </a:r>
          </a:p>
          <a:p>
            <a:endParaRPr lang="en-GB" dirty="0"/>
          </a:p>
        </p:txBody>
      </p:sp>
      <p:pic>
        <p:nvPicPr>
          <p:cNvPr id="4" name="Picture 3">
            <a:extLst>
              <a:ext uri="{FF2B5EF4-FFF2-40B4-BE49-F238E27FC236}">
                <a16:creationId xmlns:a16="http://schemas.microsoft.com/office/drawing/2014/main" id="{2C916CA4-4412-465F-A15F-D67567A409BF}"/>
              </a:ext>
            </a:extLst>
          </p:cNvPr>
          <p:cNvPicPr>
            <a:picLocks noChangeAspect="1"/>
          </p:cNvPicPr>
          <p:nvPr/>
        </p:nvPicPr>
        <p:blipFill>
          <a:blip r:embed="rId3"/>
          <a:stretch>
            <a:fillRect/>
          </a:stretch>
        </p:blipFill>
        <p:spPr>
          <a:xfrm>
            <a:off x="3088481" y="2432645"/>
            <a:ext cx="6015038" cy="3136106"/>
          </a:xfrm>
          <a:prstGeom prst="rect">
            <a:avLst/>
          </a:prstGeom>
        </p:spPr>
      </p:pic>
    </p:spTree>
    <p:extLst>
      <p:ext uri="{BB962C8B-B14F-4D97-AF65-F5344CB8AC3E}">
        <p14:creationId xmlns:p14="http://schemas.microsoft.com/office/powerpoint/2010/main" val="357811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472" y="475455"/>
            <a:ext cx="11641455" cy="860400"/>
          </a:xfrm>
        </p:spPr>
        <p:txBody>
          <a:bodyPr/>
          <a:lstStyle/>
          <a:p>
            <a:r>
              <a:rPr lang="en-GB" dirty="0"/>
              <a:t>K-means clustering (cont.)</a:t>
            </a:r>
          </a:p>
        </p:txBody>
      </p:sp>
      <p:sp>
        <p:nvSpPr>
          <p:cNvPr id="8" name="Content Placeholder 7">
            <a:extLst>
              <a:ext uri="{FF2B5EF4-FFF2-40B4-BE49-F238E27FC236}">
                <a16:creationId xmlns:a16="http://schemas.microsoft.com/office/drawing/2014/main" id="{1EF7C11D-6BE9-438B-BAAB-F31C1777AC5B}"/>
              </a:ext>
            </a:extLst>
          </p:cNvPr>
          <p:cNvSpPr>
            <a:spLocks noGrp="1"/>
          </p:cNvSpPr>
          <p:nvPr>
            <p:ph idx="1"/>
          </p:nvPr>
        </p:nvSpPr>
        <p:spPr>
          <a:xfrm>
            <a:off x="1046131" y="1040400"/>
            <a:ext cx="11641455" cy="5513832"/>
          </a:xfrm>
        </p:spPr>
        <p:txBody>
          <a:bodyPr>
            <a:normAutofit fontScale="92500" lnSpcReduction="10000"/>
          </a:bodyPr>
          <a:lstStyle/>
          <a:p>
            <a:pPr marL="0" indent="0">
              <a:buNone/>
            </a:pPr>
            <a:endParaRPr lang="en-US" b="1" dirty="0"/>
          </a:p>
          <a:p>
            <a:pPr marL="0" indent="0">
              <a:buNone/>
            </a:pPr>
            <a:r>
              <a:rPr lang="en-US" b="1" dirty="0"/>
              <a:t>Find a new centroid by using</a:t>
            </a:r>
            <a:r>
              <a:rPr lang="en-US" dirty="0">
                <a:sym typeface="Wingdings" panose="05000000000000000000" pitchFamily="2" charset="2"/>
              </a:rPr>
              <a:t></a:t>
            </a:r>
            <a:endParaRPr lang="en-US" dirty="0"/>
          </a:p>
          <a:p>
            <a:pPr marL="0" indent="0">
              <a:buNone/>
            </a:pPr>
            <a:r>
              <a:rPr lang="en-US" b="1" dirty="0"/>
              <a:t>Iteration 1:</a:t>
            </a:r>
          </a:p>
          <a:p>
            <a:r>
              <a:rPr lang="en-US" dirty="0"/>
              <a:t>Now, we calculate for each point to which center it belongs. The result depends on the distance between the center and the point (</a:t>
            </a:r>
            <a:r>
              <a:rPr lang="en-US" u="sng" dirty="0"/>
              <a:t>by using Euclidian distance</a:t>
            </a:r>
            <a:r>
              <a:rPr lang="en-US" dirty="0"/>
              <a:t>):</a:t>
            </a:r>
          </a:p>
          <a:p>
            <a:pPr lvl="1"/>
            <a:r>
              <a:rPr lang="en-US" dirty="0"/>
              <a:t>Point 1: (1, 1) </a:t>
            </a:r>
            <a:r>
              <a:rPr lang="en-US" dirty="0">
                <a:sym typeface="Wingdings" panose="05000000000000000000" pitchFamily="2" charset="2"/>
              </a:rPr>
              <a:t></a:t>
            </a:r>
            <a:r>
              <a:rPr lang="en-US" dirty="0"/>
              <a:t> d11 = Yes d12 = No</a:t>
            </a:r>
          </a:p>
          <a:p>
            <a:pPr marL="228600" lvl="1" indent="0">
              <a:buNone/>
            </a:pPr>
            <a:r>
              <a:rPr lang="en-US" i="1" dirty="0"/>
              <a:t>This means point1(2,2) belongs to C1 and not C2 because it is closer to C1. </a:t>
            </a:r>
          </a:p>
          <a:p>
            <a:pPr lvl="1"/>
            <a:r>
              <a:rPr lang="en-US" dirty="0"/>
              <a:t>Point 2: (2, 1) </a:t>
            </a:r>
            <a:r>
              <a:rPr lang="en-US" dirty="0">
                <a:sym typeface="Wingdings" panose="05000000000000000000" pitchFamily="2" charset="2"/>
              </a:rPr>
              <a:t></a:t>
            </a:r>
            <a:r>
              <a:rPr lang="en-US" dirty="0"/>
              <a:t> d21 = No, d22 = Yes</a:t>
            </a:r>
          </a:p>
          <a:p>
            <a:pPr lvl="1"/>
            <a:r>
              <a:rPr lang="en-US" dirty="0"/>
              <a:t>Point 3: (4, 3) </a:t>
            </a:r>
            <a:r>
              <a:rPr lang="en-US" dirty="0">
                <a:sym typeface="Wingdings" panose="05000000000000000000" pitchFamily="2" charset="2"/>
              </a:rPr>
              <a:t></a:t>
            </a:r>
            <a:r>
              <a:rPr lang="en-US" dirty="0"/>
              <a:t> d31 = No, d32 = Yes</a:t>
            </a:r>
          </a:p>
          <a:p>
            <a:pPr lvl="1"/>
            <a:r>
              <a:rPr lang="en-US" dirty="0"/>
              <a:t>Point 4: (5, 4) </a:t>
            </a:r>
            <a:r>
              <a:rPr lang="en-US" dirty="0">
                <a:sym typeface="Wingdings" panose="05000000000000000000" pitchFamily="2" charset="2"/>
              </a:rPr>
              <a:t></a:t>
            </a:r>
            <a:r>
              <a:rPr lang="en-US" dirty="0"/>
              <a:t> d41 = No, d42 = Yes</a:t>
            </a:r>
          </a:p>
          <a:p>
            <a:r>
              <a:rPr lang="en-US" dirty="0"/>
              <a:t>Now, we calculate the new centroid as follows:</a:t>
            </a:r>
          </a:p>
          <a:p>
            <a:pPr lvl="1"/>
            <a:r>
              <a:rPr lang="en-US" dirty="0"/>
              <a:t>C1 = (1, 1)</a:t>
            </a:r>
          </a:p>
          <a:p>
            <a:pPr lvl="1"/>
            <a:r>
              <a:rPr lang="en-US" dirty="0"/>
              <a:t>C2 = 1/3 ((2, 1) + (4, 3) + (5, 4)) = (</a:t>
            </a:r>
            <a:r>
              <a:rPr lang="en-US" b="1" dirty="0"/>
              <a:t>3.67, 2.67</a:t>
            </a:r>
            <a:r>
              <a:rPr lang="en-US" dirty="0"/>
              <a:t>)</a:t>
            </a:r>
          </a:p>
        </p:txBody>
      </p:sp>
      <p:pic>
        <p:nvPicPr>
          <p:cNvPr id="2050" name="Picture 2">
            <a:extLst>
              <a:ext uri="{FF2B5EF4-FFF2-40B4-BE49-F238E27FC236}">
                <a16:creationId xmlns:a16="http://schemas.microsoft.com/office/drawing/2014/main" id="{1BE28393-D309-4546-96C4-942F213F5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469" y="1303339"/>
            <a:ext cx="3274777" cy="110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678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68" y="264557"/>
            <a:ext cx="9905998" cy="1478570"/>
          </a:xfrm>
        </p:spPr>
        <p:txBody>
          <a:bodyPr/>
          <a:lstStyle/>
          <a:p>
            <a:r>
              <a:rPr lang="en-GB" dirty="0"/>
              <a:t>K-means clustering (cont.)</a:t>
            </a:r>
          </a:p>
        </p:txBody>
      </p:sp>
      <p:pic>
        <p:nvPicPr>
          <p:cNvPr id="6" name="Picture 5">
            <a:extLst>
              <a:ext uri="{FF2B5EF4-FFF2-40B4-BE49-F238E27FC236}">
                <a16:creationId xmlns:a16="http://schemas.microsoft.com/office/drawing/2014/main" id="{F0317A54-6D6D-4350-BDF4-AA0FC1D49E82}"/>
              </a:ext>
            </a:extLst>
          </p:cNvPr>
          <p:cNvPicPr>
            <a:picLocks noChangeAspect="1"/>
          </p:cNvPicPr>
          <p:nvPr/>
        </p:nvPicPr>
        <p:blipFill>
          <a:blip r:embed="rId3"/>
          <a:stretch>
            <a:fillRect/>
          </a:stretch>
        </p:blipFill>
        <p:spPr>
          <a:xfrm>
            <a:off x="2072640" y="1503749"/>
            <a:ext cx="8138160" cy="4226493"/>
          </a:xfrm>
          <a:prstGeom prst="rect">
            <a:avLst/>
          </a:prstGeom>
        </p:spPr>
      </p:pic>
    </p:spTree>
    <p:extLst>
      <p:ext uri="{BB962C8B-B14F-4D97-AF65-F5344CB8AC3E}">
        <p14:creationId xmlns:p14="http://schemas.microsoft.com/office/powerpoint/2010/main" val="1263459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K-means clustering (cont.)</a:t>
            </a:r>
          </a:p>
        </p:txBody>
      </p:sp>
      <p:sp>
        <p:nvSpPr>
          <p:cNvPr id="8" name="Content Placeholder 7">
            <a:extLst>
              <a:ext uri="{FF2B5EF4-FFF2-40B4-BE49-F238E27FC236}">
                <a16:creationId xmlns:a16="http://schemas.microsoft.com/office/drawing/2014/main" id="{1EF7C11D-6BE9-438B-BAAB-F31C1777AC5B}"/>
              </a:ext>
            </a:extLst>
          </p:cNvPr>
          <p:cNvSpPr>
            <a:spLocks noGrp="1"/>
          </p:cNvSpPr>
          <p:nvPr>
            <p:ph idx="1"/>
          </p:nvPr>
        </p:nvSpPr>
        <p:spPr/>
        <p:txBody>
          <a:bodyPr>
            <a:normAutofit fontScale="85000" lnSpcReduction="20000"/>
          </a:bodyPr>
          <a:lstStyle/>
          <a:p>
            <a:pPr marL="0" indent="0">
              <a:buNone/>
            </a:pPr>
            <a:r>
              <a:rPr lang="en-US" b="1" dirty="0"/>
              <a:t>Iteration 2:</a:t>
            </a:r>
          </a:p>
          <a:p>
            <a:r>
              <a:rPr lang="en-US" dirty="0"/>
              <a:t>Point 1: (1, 1) </a:t>
            </a:r>
            <a:r>
              <a:rPr lang="en-US" dirty="0">
                <a:sym typeface="Wingdings" panose="05000000000000000000" pitchFamily="2" charset="2"/>
              </a:rPr>
              <a:t></a:t>
            </a:r>
            <a:r>
              <a:rPr lang="en-US" dirty="0"/>
              <a:t> d11 = Yes, d12 = No</a:t>
            </a:r>
          </a:p>
          <a:p>
            <a:r>
              <a:rPr lang="en-US" dirty="0"/>
              <a:t>Point 2: (2, 1) </a:t>
            </a:r>
            <a:r>
              <a:rPr lang="en-US" dirty="0">
                <a:sym typeface="Wingdings" panose="05000000000000000000" pitchFamily="2" charset="2"/>
              </a:rPr>
              <a:t></a:t>
            </a:r>
            <a:r>
              <a:rPr lang="en-US" dirty="0"/>
              <a:t> d21 = Yes, d22 = No</a:t>
            </a:r>
          </a:p>
          <a:p>
            <a:r>
              <a:rPr lang="en-US" dirty="0"/>
              <a:t>Point 3: (4, 3) </a:t>
            </a:r>
            <a:r>
              <a:rPr lang="en-US" dirty="0">
                <a:sym typeface="Wingdings" panose="05000000000000000000" pitchFamily="2" charset="2"/>
              </a:rPr>
              <a:t></a:t>
            </a:r>
            <a:r>
              <a:rPr lang="en-US" dirty="0"/>
              <a:t> d31 = No, d32 = Yes</a:t>
            </a:r>
          </a:p>
          <a:p>
            <a:r>
              <a:rPr lang="en-US" dirty="0"/>
              <a:t>Point 4: (5, 4) </a:t>
            </a:r>
            <a:r>
              <a:rPr lang="en-US" dirty="0">
                <a:sym typeface="Wingdings" panose="05000000000000000000" pitchFamily="2" charset="2"/>
              </a:rPr>
              <a:t></a:t>
            </a:r>
            <a:r>
              <a:rPr lang="en-US" dirty="0"/>
              <a:t> d41 = No, d42 = Yes</a:t>
            </a:r>
          </a:p>
          <a:p>
            <a:pPr marL="0" indent="0">
              <a:buNone/>
            </a:pPr>
            <a:r>
              <a:rPr lang="en-US" dirty="0"/>
              <a:t>Now, we calculate the new centroid as follows:</a:t>
            </a:r>
          </a:p>
          <a:p>
            <a:r>
              <a:rPr lang="en-US" dirty="0"/>
              <a:t>C1 = 1/2 ((1, 1)+(2,1)) = (1.5,1)</a:t>
            </a:r>
          </a:p>
          <a:p>
            <a:r>
              <a:rPr lang="en-US" dirty="0"/>
              <a:t>C2 = 1/2 ((4, 3) + (5, 4)) = </a:t>
            </a:r>
            <a:r>
              <a:rPr lang="en-US" b="1" dirty="0"/>
              <a:t>(4,5, 3.5)</a:t>
            </a:r>
            <a:endParaRPr lang="en-US" dirty="0"/>
          </a:p>
        </p:txBody>
      </p:sp>
    </p:spTree>
    <p:extLst>
      <p:ext uri="{BB962C8B-B14F-4D97-AF65-F5344CB8AC3E}">
        <p14:creationId xmlns:p14="http://schemas.microsoft.com/office/powerpoint/2010/main" val="377433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601" y="264557"/>
            <a:ext cx="9905998" cy="1478570"/>
          </a:xfrm>
        </p:spPr>
        <p:txBody>
          <a:bodyPr/>
          <a:lstStyle/>
          <a:p>
            <a:r>
              <a:rPr lang="en-GB" dirty="0"/>
              <a:t>K-means clustering (cont.)</a:t>
            </a:r>
          </a:p>
        </p:txBody>
      </p:sp>
      <p:pic>
        <p:nvPicPr>
          <p:cNvPr id="6" name="Picture 5">
            <a:extLst>
              <a:ext uri="{FF2B5EF4-FFF2-40B4-BE49-F238E27FC236}">
                <a16:creationId xmlns:a16="http://schemas.microsoft.com/office/drawing/2014/main" id="{847350D4-E760-4E77-933A-BA2965EB900A}"/>
              </a:ext>
            </a:extLst>
          </p:cNvPr>
          <p:cNvPicPr>
            <a:picLocks noChangeAspect="1"/>
          </p:cNvPicPr>
          <p:nvPr/>
        </p:nvPicPr>
        <p:blipFill>
          <a:blip r:embed="rId3"/>
          <a:stretch>
            <a:fillRect/>
          </a:stretch>
        </p:blipFill>
        <p:spPr>
          <a:xfrm>
            <a:off x="1743600" y="1504919"/>
            <a:ext cx="8589120" cy="3848162"/>
          </a:xfrm>
          <a:prstGeom prst="rect">
            <a:avLst/>
          </a:prstGeom>
        </p:spPr>
      </p:pic>
    </p:spTree>
    <p:extLst>
      <p:ext uri="{BB962C8B-B14F-4D97-AF65-F5344CB8AC3E}">
        <p14:creationId xmlns:p14="http://schemas.microsoft.com/office/powerpoint/2010/main" val="1060265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vdots&#10;$&#10;&#10;\end{document}"/>
  <p:tag name="IGUANATEXSIZE" val="26"/>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2&#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k&#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u^{(1)}, u^{(2)}, \dots, u^{(k)}&#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u^{(1)} \in \mathbb{R}^n&#10;$&#10;&#10;\end{document}&#10;"/>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3D \rightarrow 2D&#10;$&#10;&#10;\end{document}&#10;"/>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K = 2&#10;$&#10;&#10;\end{document}&#10;"/>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10;$&#10;&#10;\end{document}"/>
  <p:tag name="IGUANATEXSIZE" val="26"/>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1)}&#10;$&#10;&#10;\end{document}"/>
  <p:tag name="IGUANATEXSIZE" val="26"/>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2)}&#10;$&#10;&#10;\end{document}"/>
  <p:tag name="IGUANATEXSIZE" val="26"/>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2)}&#10;$&#10;&#10;\end{document}"/>
  <p:tag name="IGUANATEXSIZE" val="26"/>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m)}&#10;$&#10;&#10;\end{document}"/>
  <p:tag name="IGUANATEXSIZE" val="26"/>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m)}&#10;$&#10;&#10;\end{document}"/>
  <p:tag name="IGUANATEXSIZE" val="2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2339</Words>
  <Application>Microsoft Office PowerPoint</Application>
  <PresentationFormat>Widescreen</PresentationFormat>
  <Paragraphs>257</Paragraphs>
  <Slides>49</Slides>
  <Notes>20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49</vt:i4>
      </vt:variant>
    </vt:vector>
  </HeadingPairs>
  <TitlesOfParts>
    <vt:vector size="64" baseType="lpstr">
      <vt:lpstr>-apple-system</vt:lpstr>
      <vt:lpstr>Arial</vt:lpstr>
      <vt:lpstr>Calibri</vt:lpstr>
      <vt:lpstr>Cambria Math</vt:lpstr>
      <vt:lpstr>cmsy10</vt:lpstr>
      <vt:lpstr>Huawei Sans</vt:lpstr>
      <vt:lpstr>Tahoma</vt:lpstr>
      <vt:lpstr>Times New Roman</vt:lpstr>
      <vt:lpstr>Tw Cen MT</vt:lpstr>
      <vt:lpstr>Wingdings</vt:lpstr>
      <vt:lpstr>Wingdings 2</vt:lpstr>
      <vt:lpstr>Circuit</vt:lpstr>
      <vt:lpstr>Bitmap Image</vt:lpstr>
      <vt:lpstr>Equation</vt:lpstr>
      <vt:lpstr>Microsoft Equation 3.0</vt:lpstr>
      <vt:lpstr>Advanced Machine Learning</vt:lpstr>
      <vt:lpstr>K-mean clustering</vt:lpstr>
      <vt:lpstr>K-means clustering (cont.)</vt:lpstr>
      <vt:lpstr>K-means clustering (cont.)</vt:lpstr>
      <vt:lpstr>K-means clustering (cont.)</vt:lpstr>
      <vt:lpstr>K-means clustering (cont.)</vt:lpstr>
      <vt:lpstr>K-means clustering (cont.)</vt:lpstr>
      <vt:lpstr>K-means clustering (cont.)</vt:lpstr>
      <vt:lpstr>K-means clustering (cont.)</vt:lpstr>
      <vt:lpstr>K-means Issues</vt:lpstr>
      <vt:lpstr>WCSS</vt:lpstr>
      <vt:lpstr>PowerPoint Presentation</vt:lpstr>
      <vt:lpstr>PowerPoint Presentation</vt:lpstr>
      <vt:lpstr>PowerPoint Presentation</vt:lpstr>
      <vt:lpstr>PowerPoint Presentation</vt:lpstr>
      <vt:lpstr>PowerPoint Presentation</vt:lpstr>
      <vt:lpstr>Covariance</vt:lpstr>
      <vt:lpstr>PowerPoint Presentation</vt:lpstr>
      <vt:lpstr>Covariance </vt:lpstr>
      <vt:lpstr>Eigenvector and Eigenvalue</vt:lpstr>
      <vt:lpstr>Eigenvector and Eigenvalue</vt:lpstr>
      <vt:lpstr>Eigenvector and Eigenvalue</vt:lpstr>
      <vt:lpstr>Eigenvector and Eigenvalue</vt:lpstr>
      <vt:lpstr>Principal Component Analysis</vt:lpstr>
      <vt:lpstr>Principal Component Analysis</vt:lpstr>
      <vt:lpstr>Principal Component Analysis</vt:lpstr>
      <vt:lpstr>PowerPoint Presentation</vt:lpstr>
      <vt:lpstr>PowerPoint Presentation</vt:lpstr>
      <vt:lpstr>PowerPoint Presentation</vt:lpstr>
      <vt:lpstr>PowerPoint Presentation</vt:lpstr>
      <vt:lpstr>PowerPoint Presentation</vt:lpstr>
      <vt:lpstr>Original Image</vt:lpstr>
      <vt:lpstr>PCA compression: 144D  60D</vt:lpstr>
      <vt:lpstr>PCA compression: 144D  16D</vt:lpstr>
      <vt:lpstr>16 most important eigenvectors</vt:lpstr>
      <vt:lpstr>PCA compression: 144D ) 6D</vt:lpstr>
      <vt:lpstr>6 most important eigenvectors</vt:lpstr>
      <vt:lpstr>PCA compression: 144D  3D</vt:lpstr>
      <vt:lpstr>PowerPoint Presentation</vt:lpstr>
      <vt:lpstr>PCA compression: 144D  1D</vt:lpstr>
      <vt:lpstr>The Gaussian Mixture Model (GMM)</vt:lpstr>
      <vt:lpstr>Examples #1</vt:lpstr>
      <vt:lpstr>Examples #2</vt:lpstr>
      <vt:lpstr>Parameter estimation for GMMs</vt:lpstr>
      <vt:lpstr>Parameter estimation for GMMs</vt:lpstr>
      <vt:lpstr>Alternative idea – let’s divide the samples into disjunct groups</vt:lpstr>
      <vt:lpstr>The iterative EM training process</vt:lpstr>
      <vt:lpstr>Examples</vt:lpstr>
      <vt:lpstr>AIC (Akaike information criterion) and  BIC (Bayesian Information Criterion)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Machine Learning</dc:title>
  <dc:creator>Khaled Naguib</dc:creator>
  <cp:lastModifiedBy>Khaled Naguib</cp:lastModifiedBy>
  <cp:revision>2</cp:revision>
  <dcterms:created xsi:type="dcterms:W3CDTF">2023-04-10T17:59:00Z</dcterms:created>
  <dcterms:modified xsi:type="dcterms:W3CDTF">2023-04-10T18:28:14Z</dcterms:modified>
</cp:coreProperties>
</file>